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1"/>
  </p:notesMasterIdLst>
  <p:sldIdLst>
    <p:sldId id="256" r:id="rId2"/>
    <p:sldId id="284" r:id="rId3"/>
    <p:sldId id="285" r:id="rId4"/>
    <p:sldId id="367" r:id="rId5"/>
    <p:sldId id="366" r:id="rId6"/>
    <p:sldId id="257" r:id="rId7"/>
    <p:sldId id="286" r:id="rId8"/>
    <p:sldId id="287" r:id="rId9"/>
    <p:sldId id="289" r:id="rId10"/>
    <p:sldId id="290" r:id="rId11"/>
    <p:sldId id="308" r:id="rId12"/>
    <p:sldId id="309" r:id="rId13"/>
    <p:sldId id="310" r:id="rId14"/>
    <p:sldId id="311" r:id="rId15"/>
    <p:sldId id="321" r:id="rId16"/>
    <p:sldId id="291" r:id="rId17"/>
    <p:sldId id="313" r:id="rId18"/>
    <p:sldId id="314" r:id="rId19"/>
    <p:sldId id="316" r:id="rId20"/>
    <p:sldId id="315" r:id="rId21"/>
    <p:sldId id="317" r:id="rId22"/>
    <p:sldId id="322" r:id="rId23"/>
    <p:sldId id="318" r:id="rId24"/>
    <p:sldId id="319" r:id="rId25"/>
    <p:sldId id="320" r:id="rId26"/>
    <p:sldId id="324" r:id="rId27"/>
    <p:sldId id="323" r:id="rId28"/>
    <p:sldId id="288" r:id="rId29"/>
    <p:sldId id="325" r:id="rId30"/>
    <p:sldId id="293" r:id="rId31"/>
    <p:sldId id="326" r:id="rId32"/>
    <p:sldId id="328" r:id="rId33"/>
    <p:sldId id="329" r:id="rId34"/>
    <p:sldId id="331" r:id="rId35"/>
    <p:sldId id="332" r:id="rId36"/>
    <p:sldId id="333" r:id="rId37"/>
    <p:sldId id="334" r:id="rId38"/>
    <p:sldId id="335"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1" r:id="rId53"/>
    <p:sldId id="352" r:id="rId54"/>
    <p:sldId id="353" r:id="rId55"/>
    <p:sldId id="354" r:id="rId56"/>
    <p:sldId id="355" r:id="rId57"/>
    <p:sldId id="356" r:id="rId58"/>
    <p:sldId id="357" r:id="rId59"/>
    <p:sldId id="358" r:id="rId60"/>
    <p:sldId id="359" r:id="rId61"/>
    <p:sldId id="360" r:id="rId62"/>
    <p:sldId id="363" r:id="rId63"/>
    <p:sldId id="361" r:id="rId64"/>
    <p:sldId id="364" r:id="rId65"/>
    <p:sldId id="304" r:id="rId66"/>
    <p:sldId id="362" r:id="rId67"/>
    <p:sldId id="307" r:id="rId68"/>
    <p:sldId id="365" r:id="rId69"/>
    <p:sldId id="279" r:id="rId70"/>
  </p:sldIdLst>
  <p:sldSz cx="12192000" cy="6858000"/>
  <p:notesSz cx="6858000" cy="9144000"/>
  <p:embeddedFontLst>
    <p:embeddedFont>
      <p:font typeface="Malgun Gothic" panose="020B0503020000020004" pitchFamily="34" charset="-127"/>
      <p:regular r:id="rId72"/>
      <p:bold r:id="rId73"/>
    </p:embeddedFont>
    <p:embeddedFont>
      <p:font typeface="Merriweather" panose="020B0604020202020204" charset="0"/>
      <p:regular r:id="rId74"/>
      <p:bold r:id="rId75"/>
      <p:italic r:id="rId76"/>
      <p:boldItalic r:id="rId77"/>
    </p:embeddedFont>
    <p:embeddedFont>
      <p:font typeface="Raleway"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C08D68-3A62-468E-9AAE-051DCD6B7E6D}">
  <a:tblStyle styleId="{25C08D68-3A62-468E-9AAE-051DCD6B7E6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96"/>
      </p:cViewPr>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080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33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4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88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665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4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4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75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42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4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78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17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9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54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02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0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6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8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49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783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8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388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398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99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699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425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23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83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365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531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826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17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325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268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943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134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041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401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439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564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865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51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8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57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801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832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82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568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426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08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814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325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73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75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1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76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082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129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57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4279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759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585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404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58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33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5F1E0"/>
        </a:solidFill>
        <a:effectLst/>
      </p:bgPr>
    </p:bg>
    <p:spTree>
      <p:nvGrpSpPr>
        <p:cNvPr id="1" name="Shape 9"/>
        <p:cNvGrpSpPr/>
        <p:nvPr/>
      </p:nvGrpSpPr>
      <p:grpSpPr>
        <a:xfrm>
          <a:off x="0" y="0"/>
          <a:ext cx="0" cy="0"/>
          <a:chOff x="0" y="0"/>
          <a:chExt cx="0" cy="0"/>
        </a:xfrm>
      </p:grpSpPr>
      <p:sp>
        <p:nvSpPr>
          <p:cNvPr id="10" name="Google Shape;10;p2"/>
          <p:cNvSpPr/>
          <p:nvPr/>
        </p:nvSpPr>
        <p:spPr>
          <a:xfrm>
            <a:off x="133" y="3440900"/>
            <a:ext cx="12192000" cy="341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1194955" y="2161309"/>
            <a:ext cx="9860972" cy="2535382"/>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2592600" y="2441850"/>
            <a:ext cx="7006800" cy="1974300"/>
          </a:xfrm>
          <a:prstGeom prst="rect">
            <a:avLst/>
          </a:prstGeom>
          <a:solidFill>
            <a:srgbClr val="222222"/>
          </a:solidFill>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a:off x="133" y="0"/>
            <a:ext cx="12192000" cy="1062300"/>
          </a:xfrm>
          <a:prstGeom prst="rect">
            <a:avLst/>
          </a:pr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5"/>
          <p:cNvSpPr/>
          <p:nvPr/>
        </p:nvSpPr>
        <p:spPr>
          <a:xfrm>
            <a:off x="2353800" y="697300"/>
            <a:ext cx="7484400" cy="7293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5"/>
          <p:cNvSpPr txBox="1">
            <a:spLocks noGrp="1"/>
          </p:cNvSpPr>
          <p:nvPr>
            <p:ph type="title"/>
          </p:nvPr>
        </p:nvSpPr>
        <p:spPr>
          <a:xfrm>
            <a:off x="2413600" y="743350"/>
            <a:ext cx="7364800" cy="637200"/>
          </a:xfrm>
          <a:prstGeom prst="rect">
            <a:avLst/>
          </a:prstGeom>
        </p:spPr>
        <p:txBody>
          <a:bodyPr spcFirstLastPara="1" wrap="square" lIns="91425" tIns="91425" rIns="91425" bIns="91425" anchor="ctr"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5"/>
          <p:cNvSpPr txBox="1">
            <a:spLocks noGrp="1"/>
          </p:cNvSpPr>
          <p:nvPr>
            <p:ph type="body" idx="1"/>
          </p:nvPr>
        </p:nvSpPr>
        <p:spPr>
          <a:xfrm>
            <a:off x="609600" y="1871075"/>
            <a:ext cx="10972800" cy="46968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1" name="Google Shape;31;p5"/>
          <p:cNvSpPr txBox="1">
            <a:spLocks noGrp="1"/>
          </p:cNvSpPr>
          <p:nvPr>
            <p:ph type="sldNum" idx="12"/>
          </p:nvPr>
        </p:nvSpPr>
        <p:spPr>
          <a:xfrm>
            <a:off x="5730200" y="6454599"/>
            <a:ext cx="731600" cy="40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609600" y="1863150"/>
            <a:ext cx="5326000" cy="47046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4" name="Google Shape;34;p6"/>
          <p:cNvSpPr txBox="1">
            <a:spLocks noGrp="1"/>
          </p:cNvSpPr>
          <p:nvPr>
            <p:ph type="body" idx="2"/>
          </p:nvPr>
        </p:nvSpPr>
        <p:spPr>
          <a:xfrm>
            <a:off x="6256365" y="1863150"/>
            <a:ext cx="5326000" cy="47046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5" name="Google Shape;35;p6"/>
          <p:cNvSpPr/>
          <p:nvPr/>
        </p:nvSpPr>
        <p:spPr>
          <a:xfrm>
            <a:off x="133" y="0"/>
            <a:ext cx="12192000" cy="1062300"/>
          </a:xfrm>
          <a:prstGeom prst="rect">
            <a:avLst/>
          </a:pr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6"/>
          <p:cNvSpPr/>
          <p:nvPr/>
        </p:nvSpPr>
        <p:spPr>
          <a:xfrm>
            <a:off x="2353800" y="697300"/>
            <a:ext cx="7484400" cy="7293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6"/>
          <p:cNvSpPr txBox="1">
            <a:spLocks noGrp="1"/>
          </p:cNvSpPr>
          <p:nvPr>
            <p:ph type="sldNum" idx="12"/>
          </p:nvPr>
        </p:nvSpPr>
        <p:spPr>
          <a:xfrm>
            <a:off x="5730200" y="6454599"/>
            <a:ext cx="731600" cy="40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ight" type="blank">
  <p:cSld name="BLANK">
    <p:bg>
      <p:bgPr>
        <a:solidFill>
          <a:srgbClr val="F5F1E0"/>
        </a:solidFill>
        <a:effectLst/>
      </p:bgPr>
    </p:bg>
    <p:spTree>
      <p:nvGrpSpPr>
        <p:cNvPr id="1" name="Shape 56"/>
        <p:cNvGrpSpPr/>
        <p:nvPr/>
      </p:nvGrpSpPr>
      <p:grpSpPr>
        <a:xfrm>
          <a:off x="0" y="0"/>
          <a:ext cx="0" cy="0"/>
          <a:chOff x="0" y="0"/>
          <a:chExt cx="0" cy="0"/>
        </a:xfrm>
      </p:grpSpPr>
      <p:sp>
        <p:nvSpPr>
          <p:cNvPr id="57" name="Google Shape;57;p10"/>
          <p:cNvSpPr/>
          <p:nvPr/>
        </p:nvSpPr>
        <p:spPr>
          <a:xfrm>
            <a:off x="601200" y="438000"/>
            <a:ext cx="10989600" cy="59820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10"/>
          <p:cNvSpPr/>
          <p:nvPr/>
        </p:nvSpPr>
        <p:spPr>
          <a:xfrm>
            <a:off x="704800" y="519300"/>
            <a:ext cx="10782400" cy="5819400"/>
          </a:xfrm>
          <a:prstGeom prst="rect">
            <a:avLst/>
          </a:prstGeom>
          <a:no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10"/>
          <p:cNvSpPr txBox="1">
            <a:spLocks noGrp="1"/>
          </p:cNvSpPr>
          <p:nvPr>
            <p:ph type="sldNum" idx="12"/>
          </p:nvPr>
        </p:nvSpPr>
        <p:spPr>
          <a:xfrm>
            <a:off x="5730200" y="6454599"/>
            <a:ext cx="731600" cy="40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222222"/>
        </a:solidFill>
        <a:effectLst/>
      </p:bgPr>
    </p:bg>
    <p:spTree>
      <p:nvGrpSpPr>
        <p:cNvPr id="1" name="Shape 60"/>
        <p:cNvGrpSpPr/>
        <p:nvPr/>
      </p:nvGrpSpPr>
      <p:grpSpPr>
        <a:xfrm>
          <a:off x="0" y="0"/>
          <a:ext cx="0" cy="0"/>
          <a:chOff x="0" y="0"/>
          <a:chExt cx="0" cy="0"/>
        </a:xfrm>
      </p:grpSpPr>
      <p:sp>
        <p:nvSpPr>
          <p:cNvPr id="61" name="Google Shape;61;p11"/>
          <p:cNvSpPr/>
          <p:nvPr/>
        </p:nvSpPr>
        <p:spPr>
          <a:xfrm>
            <a:off x="601200" y="438000"/>
            <a:ext cx="10989600" cy="5982000"/>
          </a:xfrm>
          <a:prstGeom prst="rect">
            <a:avLst/>
          </a:prstGeom>
          <a:noFill/>
          <a:ln w="9525"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11"/>
          <p:cNvSpPr/>
          <p:nvPr/>
        </p:nvSpPr>
        <p:spPr>
          <a:xfrm>
            <a:off x="704800" y="519300"/>
            <a:ext cx="10782400" cy="5819400"/>
          </a:xfrm>
          <a:prstGeom prst="rect">
            <a:avLst/>
          </a:prstGeom>
          <a:noFill/>
          <a:ln w="28575"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11"/>
          <p:cNvSpPr txBox="1">
            <a:spLocks noGrp="1"/>
          </p:cNvSpPr>
          <p:nvPr>
            <p:ph type="sldNum" idx="12"/>
          </p:nvPr>
        </p:nvSpPr>
        <p:spPr>
          <a:xfrm>
            <a:off x="5730200" y="6454599"/>
            <a:ext cx="731600" cy="403500"/>
          </a:xfrm>
          <a:prstGeom prst="rect">
            <a:avLst/>
          </a:prstGeom>
        </p:spPr>
        <p:txBody>
          <a:bodyPr spcFirstLastPara="1" wrap="square" lIns="91425" tIns="91425" rIns="91425" bIns="91425" anchor="t" anchorCtr="0">
            <a:noAutofit/>
          </a:bodyPr>
          <a:lstStyle>
            <a:lvl1pPr lvl="0">
              <a:buNone/>
              <a:defRPr>
                <a:solidFill>
                  <a:srgbClr val="F5F1E0"/>
                </a:solidFill>
              </a:defRPr>
            </a:lvl1pPr>
            <a:lvl2pPr lvl="1">
              <a:buNone/>
              <a:defRPr>
                <a:solidFill>
                  <a:srgbClr val="F5F1E0"/>
                </a:solidFill>
              </a:defRPr>
            </a:lvl2pPr>
            <a:lvl3pPr lvl="2">
              <a:buNone/>
              <a:defRPr>
                <a:solidFill>
                  <a:srgbClr val="F5F1E0"/>
                </a:solidFill>
              </a:defRPr>
            </a:lvl3pPr>
            <a:lvl4pPr lvl="3">
              <a:buNone/>
              <a:defRPr>
                <a:solidFill>
                  <a:srgbClr val="F5F1E0"/>
                </a:solidFill>
              </a:defRPr>
            </a:lvl4pPr>
            <a:lvl5pPr lvl="4">
              <a:buNone/>
              <a:defRPr>
                <a:solidFill>
                  <a:srgbClr val="F5F1E0"/>
                </a:solidFill>
              </a:defRPr>
            </a:lvl5pPr>
            <a:lvl6pPr lvl="5">
              <a:buNone/>
              <a:defRPr>
                <a:solidFill>
                  <a:srgbClr val="F5F1E0"/>
                </a:solidFill>
              </a:defRPr>
            </a:lvl6pPr>
            <a:lvl7pPr lvl="6">
              <a:buNone/>
              <a:defRPr>
                <a:solidFill>
                  <a:srgbClr val="F5F1E0"/>
                </a:solidFill>
              </a:defRPr>
            </a:lvl7pPr>
            <a:lvl8pPr lvl="7">
              <a:buNone/>
              <a:defRPr>
                <a:solidFill>
                  <a:srgbClr val="F5F1E0"/>
                </a:solidFill>
              </a:defRPr>
            </a:lvl8pPr>
            <a:lvl9pPr lvl="8">
              <a:buNone/>
              <a:defRPr>
                <a:solidFill>
                  <a:srgbClr val="F5F1E0"/>
                </a:solidFill>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13733" y="742400"/>
            <a:ext cx="7364800" cy="637200"/>
          </a:xfrm>
          <a:prstGeom prst="rect">
            <a:avLst/>
          </a:prstGeom>
          <a:solidFill>
            <a:srgbClr val="222222"/>
          </a:solidFill>
          <a:ln>
            <a:noFill/>
          </a:ln>
        </p:spPr>
        <p:txBody>
          <a:bodyPr spcFirstLastPara="1" wrap="square" lIns="91425" tIns="91425" rIns="91425" bIns="91425" anchor="ctr" anchorCtr="0"/>
          <a:lstStyle>
            <a:lvl1pPr lvl="0"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1pPr>
            <a:lvl2pPr lvl="1"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2pPr>
            <a:lvl3pPr lvl="2"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3pPr>
            <a:lvl4pPr lvl="3"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4pPr>
            <a:lvl5pPr lvl="4"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5pPr>
            <a:lvl6pPr lvl="5"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6pPr>
            <a:lvl7pPr lvl="6"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7pPr>
            <a:lvl8pPr lvl="7"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8pPr>
            <a:lvl9pPr lvl="8"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222222"/>
              </a:buClr>
              <a:buSzPts val="2600"/>
              <a:buFont typeface="Raleway"/>
              <a:buChar char="◉"/>
              <a:defRPr sz="2600">
                <a:solidFill>
                  <a:srgbClr val="222222"/>
                </a:solidFill>
                <a:latin typeface="Raleway"/>
                <a:ea typeface="Raleway"/>
                <a:cs typeface="Raleway"/>
                <a:sym typeface="Raleway"/>
              </a:defRPr>
            </a:lvl1pPr>
            <a:lvl2pPr marL="914400" lvl="1" indent="-355600">
              <a:spcBef>
                <a:spcPts val="0"/>
              </a:spcBef>
              <a:spcAft>
                <a:spcPts val="0"/>
              </a:spcAft>
              <a:buClr>
                <a:srgbClr val="222222"/>
              </a:buClr>
              <a:buSzPts val="2000"/>
              <a:buFont typeface="Raleway"/>
              <a:buChar char="○"/>
              <a:defRPr sz="2000">
                <a:solidFill>
                  <a:srgbClr val="222222"/>
                </a:solidFill>
                <a:latin typeface="Raleway"/>
                <a:ea typeface="Raleway"/>
                <a:cs typeface="Raleway"/>
                <a:sym typeface="Raleway"/>
              </a:defRPr>
            </a:lvl2pPr>
            <a:lvl3pPr marL="1371600" lvl="2" indent="-355600">
              <a:spcBef>
                <a:spcPts val="0"/>
              </a:spcBef>
              <a:spcAft>
                <a:spcPts val="0"/>
              </a:spcAft>
              <a:buClr>
                <a:srgbClr val="222222"/>
              </a:buClr>
              <a:buSzPts val="2000"/>
              <a:buFont typeface="Raleway"/>
              <a:buChar char="■"/>
              <a:defRPr sz="2000">
                <a:solidFill>
                  <a:srgbClr val="222222"/>
                </a:solidFill>
                <a:latin typeface="Raleway"/>
                <a:ea typeface="Raleway"/>
                <a:cs typeface="Raleway"/>
                <a:sym typeface="Raleway"/>
              </a:defRPr>
            </a:lvl3pPr>
            <a:lvl4pPr marL="1828800" lvl="3"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4pPr>
            <a:lvl5pPr marL="2286000" lvl="4"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5pPr>
            <a:lvl6pPr marL="2743200" lvl="5"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6pPr>
            <a:lvl7pPr marL="3200400" lvl="6"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7pPr>
            <a:lvl8pPr marL="3657600" lvl="7"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8pPr>
            <a:lvl9pPr marL="4114800" lvl="8" indent="-330200">
              <a:spcBef>
                <a:spcPts val="0"/>
              </a:spcBef>
              <a:spcAft>
                <a:spcPts val="0"/>
              </a:spcAft>
              <a:buClr>
                <a:srgbClr val="222222"/>
              </a:buClr>
              <a:buSzPts val="1600"/>
              <a:buFont typeface="Raleway"/>
              <a:buChar char="■"/>
              <a:defRPr sz="1600">
                <a:solidFill>
                  <a:srgbClr val="222222"/>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5730200" y="6454599"/>
            <a:ext cx="731600" cy="403500"/>
          </a:xfrm>
          <a:prstGeom prst="rect">
            <a:avLst/>
          </a:prstGeom>
          <a:noFill/>
          <a:ln>
            <a:noFill/>
          </a:ln>
        </p:spPr>
        <p:txBody>
          <a:bodyPr spcFirstLastPara="1" wrap="square" lIns="91425" tIns="91425" rIns="91425" bIns="91425" anchor="t" anchorCtr="0">
            <a:noAutofit/>
          </a:bodyPr>
          <a:lstStyle>
            <a:lvl1pPr lvl="0" algn="ctr">
              <a:buNone/>
              <a:defRPr sz="1200">
                <a:solidFill>
                  <a:srgbClr val="222222"/>
                </a:solidFill>
                <a:latin typeface="Merriweather"/>
                <a:ea typeface="Merriweather"/>
                <a:cs typeface="Merriweather"/>
                <a:sym typeface="Merriweather"/>
              </a:defRPr>
            </a:lvl1pPr>
            <a:lvl2pPr lvl="1" algn="ctr">
              <a:buNone/>
              <a:defRPr sz="1200">
                <a:solidFill>
                  <a:srgbClr val="222222"/>
                </a:solidFill>
                <a:latin typeface="Merriweather"/>
                <a:ea typeface="Merriweather"/>
                <a:cs typeface="Merriweather"/>
                <a:sym typeface="Merriweather"/>
              </a:defRPr>
            </a:lvl2pPr>
            <a:lvl3pPr lvl="2" algn="ctr">
              <a:buNone/>
              <a:defRPr sz="1200">
                <a:solidFill>
                  <a:srgbClr val="222222"/>
                </a:solidFill>
                <a:latin typeface="Merriweather"/>
                <a:ea typeface="Merriweather"/>
                <a:cs typeface="Merriweather"/>
                <a:sym typeface="Merriweather"/>
              </a:defRPr>
            </a:lvl3pPr>
            <a:lvl4pPr lvl="3" algn="ctr">
              <a:buNone/>
              <a:defRPr sz="1200">
                <a:solidFill>
                  <a:srgbClr val="222222"/>
                </a:solidFill>
                <a:latin typeface="Merriweather"/>
                <a:ea typeface="Merriweather"/>
                <a:cs typeface="Merriweather"/>
                <a:sym typeface="Merriweather"/>
              </a:defRPr>
            </a:lvl4pPr>
            <a:lvl5pPr lvl="4" algn="ctr">
              <a:buNone/>
              <a:defRPr sz="1200">
                <a:solidFill>
                  <a:srgbClr val="222222"/>
                </a:solidFill>
                <a:latin typeface="Merriweather"/>
                <a:ea typeface="Merriweather"/>
                <a:cs typeface="Merriweather"/>
                <a:sym typeface="Merriweather"/>
              </a:defRPr>
            </a:lvl5pPr>
            <a:lvl6pPr lvl="5" algn="ctr">
              <a:buNone/>
              <a:defRPr sz="1200">
                <a:solidFill>
                  <a:srgbClr val="222222"/>
                </a:solidFill>
                <a:latin typeface="Merriweather"/>
                <a:ea typeface="Merriweather"/>
                <a:cs typeface="Merriweather"/>
                <a:sym typeface="Merriweather"/>
              </a:defRPr>
            </a:lvl6pPr>
            <a:lvl7pPr lvl="6" algn="ctr">
              <a:buNone/>
              <a:defRPr sz="1200">
                <a:solidFill>
                  <a:srgbClr val="222222"/>
                </a:solidFill>
                <a:latin typeface="Merriweather"/>
                <a:ea typeface="Merriweather"/>
                <a:cs typeface="Merriweather"/>
                <a:sym typeface="Merriweather"/>
              </a:defRPr>
            </a:lvl7pPr>
            <a:lvl8pPr lvl="7" algn="ctr">
              <a:buNone/>
              <a:defRPr sz="1200">
                <a:solidFill>
                  <a:srgbClr val="222222"/>
                </a:solidFill>
                <a:latin typeface="Merriweather"/>
                <a:ea typeface="Merriweather"/>
                <a:cs typeface="Merriweather"/>
                <a:sym typeface="Merriweather"/>
              </a:defRPr>
            </a:lvl8pPr>
            <a:lvl9pPr lvl="8" algn="ctr">
              <a:buNone/>
              <a:defRPr sz="1200">
                <a:solidFill>
                  <a:srgbClr val="222222"/>
                </a:solidFill>
                <a:latin typeface="Merriweather"/>
                <a:ea typeface="Merriweather"/>
                <a:cs typeface="Merriweather"/>
                <a:sym typeface="Merriweather"/>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eadskull7/fer2013"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cs231n.stanford.edu/reports/2016/pdfs/005_Report.pdf"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cs231n.stanford.edu/reports/2016/pdfs/005_Report.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amineHorseman/facial-expression-recognition-svm/commit/aecd525367f6d77e5d274de7c6f0166d5bfa4bb9"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worldenergy.org/wp-content/uploads/2016/10/World-Energy-Scenarios-2016_Full-Report.pd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hyperlink" Target="https://www.renesas.com/us/en/solutions/key-technology/fpga-power-solutions/fpga-power-xilin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628078" y="2442116"/>
            <a:ext cx="9019910" cy="1974033"/>
          </a:xfrm>
          <a:prstGeom prst="rect">
            <a:avLst/>
          </a:prstGeom>
        </p:spPr>
        <p:txBody>
          <a:bodyPr spcFirstLastPara="1" wrap="square" lIns="91425" tIns="91425" rIns="91425" bIns="91425" anchor="ctr" anchorCtr="0">
            <a:noAutofit/>
          </a:bodyPr>
          <a:lstStyle/>
          <a:p>
            <a:r>
              <a:rPr lang="en-US" dirty="0" smtClean="0"/>
              <a:t>FPGA platform applied for facial expression recognition using CNNs </a:t>
            </a:r>
            <a:endParaRPr dirty="0"/>
          </a:p>
        </p:txBody>
      </p:sp>
      <p:sp>
        <p:nvSpPr>
          <p:cNvPr id="12" name="Rectangle 11"/>
          <p:cNvSpPr/>
          <p:nvPr/>
        </p:nvSpPr>
        <p:spPr>
          <a:xfrm>
            <a:off x="2390076" y="858909"/>
            <a:ext cx="7300334" cy="954107"/>
          </a:xfrm>
          <a:prstGeom prst="rect">
            <a:avLst/>
          </a:prstGeom>
        </p:spPr>
        <p:txBody>
          <a:bodyPr wrap="square">
            <a:spAutoFit/>
          </a:bodyPr>
          <a:lstStyle/>
          <a:p>
            <a:pPr algn="ctr"/>
            <a:r>
              <a:rPr lang="en-US" sz="2000" dirty="0" smtClean="0">
                <a:latin typeface="Merriweather" panose="020B0604020202020204" charset="0"/>
              </a:rPr>
              <a:t>Ho Chi Minh City University of Technology</a:t>
            </a:r>
          </a:p>
          <a:p>
            <a:pPr algn="ctr"/>
            <a:r>
              <a:rPr lang="en-US" sz="1800" dirty="0" smtClean="0">
                <a:latin typeface="Merriweather" panose="020B0604020202020204" charset="0"/>
              </a:rPr>
              <a:t>Faculty of Electrical &amp; Electronics Engineering</a:t>
            </a:r>
          </a:p>
          <a:p>
            <a:pPr algn="ctr"/>
            <a:r>
              <a:rPr lang="en-US" sz="1600" dirty="0" smtClean="0">
                <a:latin typeface="Merriweather" panose="020B0604020202020204" charset="0"/>
              </a:rPr>
              <a:t>Department of Telecommunications Engineering</a:t>
            </a:r>
            <a:endParaRPr lang="en-US" sz="1600" dirty="0">
              <a:latin typeface="Merriweather" panose="020B0604020202020204" charset="0"/>
            </a:endParaRPr>
          </a:p>
        </p:txBody>
      </p:sp>
      <p:sp>
        <p:nvSpPr>
          <p:cNvPr id="7" name="TextBox 6"/>
          <p:cNvSpPr txBox="1"/>
          <p:nvPr/>
        </p:nvSpPr>
        <p:spPr>
          <a:xfrm>
            <a:off x="8229600" y="5999356"/>
            <a:ext cx="3646449" cy="738664"/>
          </a:xfrm>
          <a:prstGeom prst="rect">
            <a:avLst/>
          </a:prstGeom>
          <a:noFill/>
        </p:spPr>
        <p:txBody>
          <a:bodyPr wrap="square" rtlCol="0">
            <a:spAutoFit/>
          </a:bodyPr>
          <a:lstStyle/>
          <a:p>
            <a:pPr algn="r"/>
            <a:r>
              <a:rPr lang="en-US" dirty="0">
                <a:solidFill>
                  <a:schemeClr val="bg1"/>
                </a:solidFill>
                <a:latin typeface="Malgun Gothic" panose="020B0503020000020004" pitchFamily="34" charset="-127"/>
                <a:ea typeface="Malgun Gothic" panose="020B0503020000020004" pitchFamily="34" charset="-127"/>
              </a:rPr>
              <a:t>Ho Chi Minh City University of Technology.</a:t>
            </a:r>
          </a:p>
          <a:p>
            <a:pPr algn="r"/>
            <a:r>
              <a:rPr lang="en-US" dirty="0">
                <a:solidFill>
                  <a:schemeClr val="bg1"/>
                </a:solidFill>
                <a:latin typeface="Malgun Gothic" panose="020B0503020000020004" pitchFamily="34" charset="-127"/>
                <a:ea typeface="Malgun Gothic" panose="020B0503020000020004" pitchFamily="34" charset="-127"/>
              </a:rPr>
              <a:t>Date: </a:t>
            </a:r>
            <a:r>
              <a:rPr lang="en-US" dirty="0" smtClean="0">
                <a:solidFill>
                  <a:schemeClr val="bg1"/>
                </a:solidFill>
                <a:latin typeface="Malgun Gothic" panose="020B0503020000020004" pitchFamily="34" charset="-127"/>
                <a:ea typeface="Malgun Gothic" panose="020B0503020000020004" pitchFamily="34" charset="-127"/>
              </a:rPr>
              <a:t>June 21</a:t>
            </a:r>
            <a:r>
              <a:rPr lang="en-US" baseline="30000" dirty="0" smtClean="0">
                <a:solidFill>
                  <a:schemeClr val="bg1"/>
                </a:solidFill>
                <a:latin typeface="Malgun Gothic" panose="020B0503020000020004" pitchFamily="34" charset="-127"/>
                <a:ea typeface="Malgun Gothic" panose="020B0503020000020004" pitchFamily="34" charset="-127"/>
              </a:rPr>
              <a:t>st</a:t>
            </a:r>
            <a:r>
              <a:rPr lang="en-US" dirty="0" smtClean="0">
                <a:solidFill>
                  <a:schemeClr val="bg1"/>
                </a:solidFill>
                <a:latin typeface="Malgun Gothic" panose="020B0503020000020004" pitchFamily="34" charset="-127"/>
                <a:ea typeface="Malgun Gothic" panose="020B0503020000020004" pitchFamily="34" charset="-127"/>
              </a:rPr>
              <a:t>, </a:t>
            </a:r>
            <a:r>
              <a:rPr lang="en-US" dirty="0">
                <a:solidFill>
                  <a:schemeClr val="bg1"/>
                </a:solidFill>
                <a:latin typeface="Malgun Gothic" panose="020B0503020000020004" pitchFamily="34" charset="-127"/>
                <a:ea typeface="Malgun Gothic" panose="020B0503020000020004" pitchFamily="34" charset="-127"/>
              </a:rPr>
              <a:t>2019</a:t>
            </a:r>
          </a:p>
        </p:txBody>
      </p:sp>
      <p:sp>
        <p:nvSpPr>
          <p:cNvPr id="10" name="TextBox 9"/>
          <p:cNvSpPr txBox="1"/>
          <p:nvPr/>
        </p:nvSpPr>
        <p:spPr>
          <a:xfrm>
            <a:off x="3421781" y="5353025"/>
            <a:ext cx="5432504"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smtClean="0">
                <a:solidFill>
                  <a:schemeClr val="bg1"/>
                </a:solidFill>
                <a:latin typeface="Merriweather" panose="020B0604020202020204" charset="0"/>
              </a:rPr>
              <a:t>Instructor: 	Prof. Dr. </a:t>
            </a:r>
            <a:r>
              <a:rPr lang="en-US" sz="1800" dirty="0" err="1" smtClean="0">
                <a:solidFill>
                  <a:schemeClr val="bg1"/>
                </a:solidFill>
                <a:latin typeface="Merriweather" panose="020B0604020202020204" charset="0"/>
              </a:rPr>
              <a:t>Thuong</a:t>
            </a:r>
            <a:r>
              <a:rPr lang="en-US" sz="1800" dirty="0" smtClean="0">
                <a:solidFill>
                  <a:schemeClr val="bg1"/>
                </a:solidFill>
                <a:latin typeface="Merriweather" panose="020B0604020202020204" charset="0"/>
              </a:rPr>
              <a:t> Le-Tien</a:t>
            </a:r>
          </a:p>
          <a:p>
            <a:r>
              <a:rPr lang="en-US" sz="1800" dirty="0" smtClean="0">
                <a:solidFill>
                  <a:schemeClr val="bg1"/>
                </a:solidFill>
                <a:latin typeface="Merriweather" panose="020B0604020202020204" charset="0"/>
              </a:rPr>
              <a:t>Conducted by: 	Sy Nguyen-Tan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0" y="146754"/>
            <a:ext cx="1815726" cy="185189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Dataset</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[8] Internet</a:t>
            </a:r>
          </a:p>
          <a:p>
            <a:r>
              <a:rPr lang="en-US" sz="1200" i="1" dirty="0" smtClean="0">
                <a:latin typeface="Merriweather" panose="020B0604020202020204" charset="0"/>
              </a:rPr>
              <a:t>	</a:t>
            </a:r>
            <a:r>
              <a:rPr lang="en-US" sz="1200" dirty="0" smtClean="0">
                <a:latin typeface="Merriweather" panose="020B0604020202020204" charset="0"/>
              </a:rPr>
              <a:t>[9][10] </a:t>
            </a:r>
            <a:r>
              <a:rPr lang="en-US" sz="1200" dirty="0" err="1" smtClean="0">
                <a:latin typeface="Merriweather" panose="020B0604020202020204" charset="0"/>
              </a:rPr>
              <a:t>Kaggle</a:t>
            </a:r>
            <a:r>
              <a:rPr lang="en-US" sz="1200" dirty="0">
                <a:latin typeface="Merriweather" panose="020B0604020202020204" charset="0"/>
              </a:rPr>
              <a:t>, FER2013, </a:t>
            </a:r>
            <a:r>
              <a:rPr lang="en-US" sz="1200" i="1" dirty="0">
                <a:latin typeface="Merriweather" panose="020B0604020202020204" charset="0"/>
              </a:rPr>
              <a:t>https://</a:t>
            </a:r>
            <a:r>
              <a:rPr lang="en-US" sz="1200" i="1" dirty="0" smtClean="0">
                <a:latin typeface="Merriweather" panose="020B0604020202020204" charset="0"/>
              </a:rPr>
              <a:t>www.kaggle.com/deadskull7/fer2013. </a:t>
            </a:r>
            <a:endParaRPr lang="en-US" i="1" dirty="0">
              <a:latin typeface="Merriweather" panose="020B0604020202020204" charset="0"/>
            </a:endParaRPr>
          </a:p>
        </p:txBody>
      </p:sp>
      <p:sp>
        <p:nvSpPr>
          <p:cNvPr id="3" name="TextBox 2"/>
          <p:cNvSpPr txBox="1"/>
          <p:nvPr/>
        </p:nvSpPr>
        <p:spPr>
          <a:xfrm>
            <a:off x="1951463" y="4447973"/>
            <a:ext cx="3836019" cy="307777"/>
          </a:xfrm>
          <a:prstGeom prst="rect">
            <a:avLst/>
          </a:prstGeom>
          <a:noFill/>
        </p:spPr>
        <p:txBody>
          <a:bodyPr wrap="square" rtlCol="0">
            <a:spAutoFit/>
          </a:bodyPr>
          <a:lstStyle/>
          <a:p>
            <a:r>
              <a:rPr lang="en-US" dirty="0" smtClean="0">
                <a:latin typeface="Merriweather" panose="020B0604020202020204" charset="0"/>
              </a:rPr>
              <a:t>Figure [9] Structure of FER-2013 dataset </a:t>
            </a:r>
            <a:endParaRPr lang="en-US" dirty="0">
              <a:latin typeface="Merriweather" panose="020B0604020202020204" charset="0"/>
            </a:endParaRPr>
          </a:p>
        </p:txBody>
      </p:sp>
      <p:pic>
        <p:nvPicPr>
          <p:cNvPr id="1026" name="Picture 2" descr="fer2013-data"/>
          <p:cNvPicPr>
            <a:picLocks noChangeAspect="1" noChangeArrowheads="1"/>
          </p:cNvPicPr>
          <p:nvPr/>
        </p:nvPicPr>
        <p:blipFill>
          <a:blip r:embed="rId3">
            <a:extLst>
              <a:ext uri="{28A0092B-C50C-407E-A947-70E740481C1C}">
                <a14:useLocalDpi xmlns:a14="http://schemas.microsoft.com/office/drawing/2010/main" val="0"/>
              </a:ext>
            </a:extLst>
          </a:blip>
          <a:srcRect b="2444"/>
          <a:stretch>
            <a:fillRect/>
          </a:stretch>
        </p:blipFill>
        <p:spPr bwMode="auto">
          <a:xfrm>
            <a:off x="557953" y="1649236"/>
            <a:ext cx="6143535" cy="266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8240752" y="4371698"/>
            <a:ext cx="2787804" cy="307777"/>
          </a:xfrm>
          <a:prstGeom prst="rect">
            <a:avLst/>
          </a:prstGeom>
          <a:noFill/>
        </p:spPr>
        <p:txBody>
          <a:bodyPr wrap="square" rtlCol="0">
            <a:spAutoFit/>
          </a:bodyPr>
          <a:lstStyle/>
          <a:p>
            <a:r>
              <a:rPr lang="en-US" dirty="0" smtClean="0">
                <a:latin typeface="Merriweather" panose="020B0604020202020204" charset="0"/>
              </a:rPr>
              <a:t>Table [10] FER-2013 details</a:t>
            </a:r>
            <a:endParaRPr lang="en-US" dirty="0">
              <a:latin typeface="Merriweather" panose="020B0604020202020204" charset="0"/>
            </a:endParaRPr>
          </a:p>
        </p:txBody>
      </p:sp>
      <p:sp>
        <p:nvSpPr>
          <p:cNvPr id="15" name="Google Shape;108;p17"/>
          <p:cNvSpPr txBox="1">
            <a:spLocks noGrp="1"/>
          </p:cNvSpPr>
          <p:nvPr>
            <p:ph type="body" idx="1"/>
          </p:nvPr>
        </p:nvSpPr>
        <p:spPr>
          <a:xfrm>
            <a:off x="1314498" y="4962149"/>
            <a:ext cx="9714058" cy="883276"/>
          </a:xfrm>
          <a:prstGeom prst="rect">
            <a:avLst/>
          </a:prstGeom>
        </p:spPr>
        <p:txBody>
          <a:bodyPr spcFirstLastPara="1" wrap="square" lIns="91425" tIns="91425" rIns="91425" bIns="91425" anchor="t" anchorCtr="0">
            <a:noAutofit/>
          </a:bodyPr>
          <a:lstStyle/>
          <a:p>
            <a:pPr>
              <a:spcBef>
                <a:spcPts val="0"/>
              </a:spcBef>
            </a:pPr>
            <a:r>
              <a:rPr lang="en-US" sz="2000" dirty="0"/>
              <a:t>FERC-2013 </a:t>
            </a:r>
            <a:r>
              <a:rPr lang="en-US" sz="2000" dirty="0" smtClean="0"/>
              <a:t>has seven </a:t>
            </a:r>
            <a:r>
              <a:rPr lang="en-US" sz="2000" dirty="0"/>
              <a:t>categories (0=Angry, 1=Disgust, 2=Fear, 3=Happy, 4=Sad, 5=Surprise, 6=Neutral</a:t>
            </a:r>
            <a:r>
              <a:rPr lang="en-US" sz="2000" dirty="0" smtClean="0"/>
              <a:t>) [9]</a:t>
            </a:r>
            <a:endParaRPr lang="en-US" sz="2000" dirty="0"/>
          </a:p>
        </p:txBody>
      </p:sp>
      <p:graphicFrame>
        <p:nvGraphicFramePr>
          <p:cNvPr id="16" name="Google Shape;175;p24"/>
          <p:cNvGraphicFramePr/>
          <p:nvPr>
            <p:extLst>
              <p:ext uri="{D42A27DB-BD31-4B8C-83A1-F6EECF244321}">
                <p14:modId xmlns:p14="http://schemas.microsoft.com/office/powerpoint/2010/main" val="1351934347"/>
              </p:ext>
            </p:extLst>
          </p:nvPr>
        </p:nvGraphicFramePr>
        <p:xfrm>
          <a:off x="6761827" y="1799162"/>
          <a:ext cx="5050789" cy="1611811"/>
        </p:xfrm>
        <a:graphic>
          <a:graphicData uri="http://schemas.openxmlformats.org/drawingml/2006/table">
            <a:tbl>
              <a:tblPr>
                <a:noFill/>
                <a:tableStyleId>{25C08D68-3A62-468E-9AAE-051DCD6B7E6D}</a:tableStyleId>
              </a:tblPr>
              <a:tblGrid>
                <a:gridCol w="1668495">
                  <a:extLst>
                    <a:ext uri="{9D8B030D-6E8A-4147-A177-3AD203B41FA5}">
                      <a16:colId xmlns:a16="http://schemas.microsoft.com/office/drawing/2014/main" val="20000"/>
                    </a:ext>
                  </a:extLst>
                </a:gridCol>
                <a:gridCol w="1115122">
                  <a:extLst>
                    <a:ext uri="{9D8B030D-6E8A-4147-A177-3AD203B41FA5}">
                      <a16:colId xmlns:a16="http://schemas.microsoft.com/office/drawing/2014/main" val="2530580339"/>
                    </a:ext>
                  </a:extLst>
                </a:gridCol>
                <a:gridCol w="1059366">
                  <a:extLst>
                    <a:ext uri="{9D8B030D-6E8A-4147-A177-3AD203B41FA5}">
                      <a16:colId xmlns:a16="http://schemas.microsoft.com/office/drawing/2014/main" val="20001"/>
                    </a:ext>
                  </a:extLst>
                </a:gridCol>
                <a:gridCol w="1207806">
                  <a:extLst>
                    <a:ext uri="{9D8B030D-6E8A-4147-A177-3AD203B41FA5}">
                      <a16:colId xmlns:a16="http://schemas.microsoft.com/office/drawing/2014/main" val="20002"/>
                    </a:ext>
                  </a:extLst>
                </a:gridCol>
              </a:tblGrid>
              <a:tr h="788881">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[8]</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Training set</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dirty="0" smtClean="0">
                          <a:solidFill>
                            <a:srgbClr val="222222"/>
                          </a:solidFill>
                          <a:latin typeface="Merriweather"/>
                          <a:ea typeface="Merriweather"/>
                          <a:cs typeface="Merriweather"/>
                          <a:sym typeface="Merriweather"/>
                        </a:rPr>
                        <a:t>Public</a:t>
                      </a:r>
                      <a:r>
                        <a:rPr lang="en" baseline="0" dirty="0" smtClean="0">
                          <a:solidFill>
                            <a:srgbClr val="222222"/>
                          </a:solidFill>
                          <a:latin typeface="Merriweather"/>
                          <a:ea typeface="Merriweather"/>
                          <a:cs typeface="Merriweather"/>
                          <a:sym typeface="Merriweather"/>
                        </a:rPr>
                        <a:t> testing set</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dirty="0" smtClean="0">
                          <a:solidFill>
                            <a:srgbClr val="222222"/>
                          </a:solidFill>
                          <a:latin typeface="Merriweather"/>
                          <a:ea typeface="Merriweather"/>
                          <a:cs typeface="Merriweather"/>
                          <a:sym typeface="Merriweather"/>
                        </a:rPr>
                        <a:t>Private</a:t>
                      </a:r>
                      <a:r>
                        <a:rPr lang="en" baseline="0" dirty="0" smtClean="0">
                          <a:solidFill>
                            <a:srgbClr val="222222"/>
                          </a:solidFill>
                          <a:latin typeface="Merriweather"/>
                          <a:ea typeface="Merriweather"/>
                          <a:cs typeface="Merriweather"/>
                          <a:sym typeface="Merriweather"/>
                        </a:rPr>
                        <a:t> testing set</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788881">
                <a:tc>
                  <a:txBody>
                    <a:bodyPr/>
                    <a:lstStyle/>
                    <a:p>
                      <a:pPr marL="0" lvl="0" indent="0" algn="r" rtl="0">
                        <a:spcBef>
                          <a:spcPts val="0"/>
                        </a:spcBef>
                        <a:spcAft>
                          <a:spcPts val="0"/>
                        </a:spcAft>
                        <a:buNone/>
                      </a:pPr>
                      <a:r>
                        <a:rPr lang="en" baseline="0" dirty="0" smtClean="0">
                          <a:solidFill>
                            <a:srgbClr val="222222"/>
                          </a:solidFill>
                          <a:latin typeface="Merriweather"/>
                          <a:ea typeface="Merriweather"/>
                          <a:cs typeface="Merriweather"/>
                          <a:sym typeface="Merriweather"/>
                        </a:rPr>
                        <a:t>Image Quantity (sample)</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28709</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3589</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3589</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7396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Dataset</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11</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276999"/>
          </a:xfrm>
          <a:prstGeom prst="rect">
            <a:avLst/>
          </a:prstGeom>
          <a:noFill/>
        </p:spPr>
        <p:txBody>
          <a:bodyPr wrap="square" rtlCol="0">
            <a:spAutoFit/>
          </a:bodyPr>
          <a:lstStyle/>
          <a:p>
            <a:r>
              <a:rPr lang="en-US" sz="1200" dirty="0" smtClean="0">
                <a:latin typeface="Merriweather" panose="020B0604020202020204" charset="0"/>
              </a:rPr>
              <a:t>Source: 	[11][12] </a:t>
            </a:r>
            <a:r>
              <a:rPr lang="en-US" sz="1200" dirty="0" err="1" smtClean="0">
                <a:latin typeface="Merriweather" panose="020B0604020202020204" charset="0"/>
              </a:rPr>
              <a:t>Kaggle</a:t>
            </a:r>
            <a:r>
              <a:rPr lang="en-US" sz="1200" dirty="0" smtClean="0">
                <a:latin typeface="Merriweather" panose="020B0604020202020204" charset="0"/>
              </a:rPr>
              <a:t>, FER2013, </a:t>
            </a:r>
            <a:r>
              <a:rPr lang="en-US" sz="1200" i="1" dirty="0" smtClean="0">
                <a:latin typeface="Merriweather" panose="020B0604020202020204" charset="0"/>
              </a:rPr>
              <a:t>https://www.kaggle.com/deadskull7/fer2013. </a:t>
            </a:r>
            <a:endParaRPr lang="en-US" i="1" dirty="0">
              <a:latin typeface="Merriweather" panose="020B0604020202020204" charset="0"/>
            </a:endParaRPr>
          </a:p>
        </p:txBody>
      </p:sp>
      <p:sp>
        <p:nvSpPr>
          <p:cNvPr id="3" name="TextBox 2"/>
          <p:cNvSpPr txBox="1"/>
          <p:nvPr/>
        </p:nvSpPr>
        <p:spPr>
          <a:xfrm>
            <a:off x="1951463" y="5095662"/>
            <a:ext cx="3836019" cy="307777"/>
          </a:xfrm>
          <a:prstGeom prst="rect">
            <a:avLst/>
          </a:prstGeom>
          <a:noFill/>
        </p:spPr>
        <p:txBody>
          <a:bodyPr wrap="square" rtlCol="0">
            <a:spAutoFit/>
          </a:bodyPr>
          <a:lstStyle/>
          <a:p>
            <a:r>
              <a:rPr lang="en-US" dirty="0" smtClean="0">
                <a:latin typeface="Merriweather" panose="020B0604020202020204" charset="0"/>
              </a:rPr>
              <a:t>Figure [11] Structure of FER-2013 dataset </a:t>
            </a:r>
            <a:endParaRPr lang="en-US" dirty="0">
              <a:latin typeface="Merriweather" panose="020B0604020202020204" charset="0"/>
            </a:endParaRPr>
          </a:p>
        </p:txBody>
      </p:sp>
      <p:pic>
        <p:nvPicPr>
          <p:cNvPr id="1026" name="Picture 2" descr="fer2013-data"/>
          <p:cNvPicPr>
            <a:picLocks noChangeAspect="1" noChangeArrowheads="1"/>
          </p:cNvPicPr>
          <p:nvPr/>
        </p:nvPicPr>
        <p:blipFill>
          <a:blip r:embed="rId3">
            <a:extLst>
              <a:ext uri="{28A0092B-C50C-407E-A947-70E740481C1C}">
                <a14:useLocalDpi xmlns:a14="http://schemas.microsoft.com/office/drawing/2010/main" val="0"/>
              </a:ext>
            </a:extLst>
          </a:blip>
          <a:srcRect b="2444"/>
          <a:stretch>
            <a:fillRect/>
          </a:stretch>
        </p:blipFill>
        <p:spPr bwMode="auto">
          <a:xfrm>
            <a:off x="557953" y="1930912"/>
            <a:ext cx="6143535" cy="285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7694342" y="5088321"/>
            <a:ext cx="2787804" cy="307777"/>
          </a:xfrm>
          <a:prstGeom prst="rect">
            <a:avLst/>
          </a:prstGeom>
          <a:noFill/>
        </p:spPr>
        <p:txBody>
          <a:bodyPr wrap="square" rtlCol="0">
            <a:spAutoFit/>
          </a:bodyPr>
          <a:lstStyle/>
          <a:p>
            <a:r>
              <a:rPr lang="en-US" dirty="0" smtClean="0">
                <a:latin typeface="Merriweather" panose="020B0604020202020204" charset="0"/>
              </a:rPr>
              <a:t>Table [12] FER-2013 details</a:t>
            </a:r>
            <a:endParaRPr lang="en-US" dirty="0">
              <a:latin typeface="Merriweather" panose="020B0604020202020204" charset="0"/>
            </a:endParaRPr>
          </a:p>
        </p:txBody>
      </p:sp>
      <p:graphicFrame>
        <p:nvGraphicFramePr>
          <p:cNvPr id="16" name="Google Shape;175;p24"/>
          <p:cNvGraphicFramePr/>
          <p:nvPr>
            <p:extLst>
              <p:ext uri="{D42A27DB-BD31-4B8C-83A1-F6EECF244321}">
                <p14:modId xmlns:p14="http://schemas.microsoft.com/office/powerpoint/2010/main" val="643950365"/>
              </p:ext>
            </p:extLst>
          </p:nvPr>
        </p:nvGraphicFramePr>
        <p:xfrm>
          <a:off x="6701488" y="1687378"/>
          <a:ext cx="5050789" cy="3265503"/>
        </p:xfrm>
        <a:graphic>
          <a:graphicData uri="http://schemas.openxmlformats.org/drawingml/2006/table">
            <a:tbl>
              <a:tblPr>
                <a:noFill/>
                <a:tableStyleId>{25C08D68-3A62-468E-9AAE-051DCD6B7E6D}</a:tableStyleId>
              </a:tblPr>
              <a:tblGrid>
                <a:gridCol w="1137819">
                  <a:extLst>
                    <a:ext uri="{9D8B030D-6E8A-4147-A177-3AD203B41FA5}">
                      <a16:colId xmlns:a16="http://schemas.microsoft.com/office/drawing/2014/main" val="20000"/>
                    </a:ext>
                  </a:extLst>
                </a:gridCol>
                <a:gridCol w="1645798">
                  <a:extLst>
                    <a:ext uri="{9D8B030D-6E8A-4147-A177-3AD203B41FA5}">
                      <a16:colId xmlns:a16="http://schemas.microsoft.com/office/drawing/2014/main" val="2530580339"/>
                    </a:ext>
                  </a:extLst>
                </a:gridCol>
                <a:gridCol w="1059366">
                  <a:extLst>
                    <a:ext uri="{9D8B030D-6E8A-4147-A177-3AD203B41FA5}">
                      <a16:colId xmlns:a16="http://schemas.microsoft.com/office/drawing/2014/main" val="20001"/>
                    </a:ext>
                  </a:extLst>
                </a:gridCol>
                <a:gridCol w="1207806">
                  <a:extLst>
                    <a:ext uri="{9D8B030D-6E8A-4147-A177-3AD203B41FA5}">
                      <a16:colId xmlns:a16="http://schemas.microsoft.com/office/drawing/2014/main" val="20002"/>
                    </a:ext>
                  </a:extLst>
                </a:gridCol>
              </a:tblGrid>
              <a:tr h="522333">
                <a:tc>
                  <a:txBody>
                    <a:bodyPr/>
                    <a:lstStyle/>
                    <a:p>
                      <a:pPr marL="0" lvl="0" indent="0" algn="ctr" rtl="0">
                        <a:spcBef>
                          <a:spcPts val="0"/>
                        </a:spcBef>
                        <a:spcAft>
                          <a:spcPts val="0"/>
                        </a:spcAft>
                        <a:buNone/>
                      </a:pP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aseline="0" dirty="0" smtClean="0">
                          <a:solidFill>
                            <a:srgbClr val="222222"/>
                          </a:solidFill>
                          <a:latin typeface="Merriweather"/>
                          <a:ea typeface="Merriweather"/>
                          <a:cs typeface="Merriweather"/>
                          <a:sym typeface="Merriweather"/>
                        </a:rPr>
                        <a:t>Image Quantity (sample)</a:t>
                      </a:r>
                      <a:endParaRPr lang="en-US" dirty="0" smtClean="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tc hMerge="1">
                  <a:txBody>
                    <a:bodyPr/>
                    <a:lstStyle/>
                    <a:p>
                      <a:pPr marL="0" lvl="0" indent="0" algn="ctr" rtl="0">
                        <a:spcBef>
                          <a:spcPts val="0"/>
                        </a:spcBef>
                        <a:spcAft>
                          <a:spcPts val="0"/>
                        </a:spcAft>
                        <a:buNone/>
                      </a:pP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hMerge="1">
                  <a:txBody>
                    <a:bodyPr/>
                    <a:lstStyle/>
                    <a:p>
                      <a:pPr marL="0" lvl="0" indent="0" algn="ctr" rtl="0">
                        <a:spcBef>
                          <a:spcPts val="0"/>
                        </a:spcBef>
                        <a:spcAft>
                          <a:spcPts val="0"/>
                        </a:spcAft>
                        <a:buNone/>
                      </a:pP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1916241">
                <a:tc>
                  <a:txBody>
                    <a:bodyPr/>
                    <a:lstStyle/>
                    <a:p>
                      <a:pPr marL="0" lvl="0" indent="0" algn="r" rtl="0">
                        <a:spcBef>
                          <a:spcPts val="0"/>
                        </a:spcBef>
                        <a:spcAft>
                          <a:spcPts val="0"/>
                        </a:spcAft>
                        <a:buNone/>
                      </a:pPr>
                      <a:r>
                        <a:rPr lang="en" baseline="0" dirty="0" smtClean="0">
                          <a:solidFill>
                            <a:srgbClr val="222222"/>
                          </a:solidFill>
                          <a:latin typeface="Merriweather"/>
                          <a:ea typeface="Merriweather"/>
                          <a:cs typeface="Merriweather"/>
                          <a:sym typeface="Merriweather"/>
                        </a:rPr>
                        <a:t>Emotion</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Angry</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Disgust</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Fear</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Happy</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Sad</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Surprise</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Neutral</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4953</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547</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5121</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8989</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6077</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4002</a:t>
                      </a:r>
                    </a:p>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6198</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0259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Dataset Cleaning</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[13] </a:t>
            </a:r>
            <a:r>
              <a:rPr lang="en-US" sz="1200" dirty="0" err="1" smtClean="0">
                <a:latin typeface="Merriweather" panose="020B0604020202020204" charset="0"/>
              </a:rPr>
              <a:t>Kaggle</a:t>
            </a:r>
            <a:r>
              <a:rPr lang="en-US" sz="1200" dirty="0">
                <a:latin typeface="Merriweather" panose="020B0604020202020204" charset="0"/>
              </a:rPr>
              <a:t>, FER2013, </a:t>
            </a:r>
            <a:r>
              <a:rPr lang="en-US" sz="1200" i="1" dirty="0">
                <a:latin typeface="Merriweather" panose="020B0604020202020204" charset="0"/>
                <a:hlinkClick r:id="rId3"/>
              </a:rPr>
              <a:t>https://</a:t>
            </a:r>
            <a:r>
              <a:rPr lang="en-US" sz="1200" i="1" dirty="0" smtClean="0">
                <a:latin typeface="Merriweather" panose="020B0604020202020204" charset="0"/>
                <a:hlinkClick r:id="rId3"/>
              </a:rPr>
              <a:t>www.kaggle.com/deadskull7/fer2013</a:t>
            </a:r>
            <a:r>
              <a:rPr lang="en-US" sz="1200" i="1" dirty="0" smtClean="0">
                <a:latin typeface="Merriweather" panose="020B0604020202020204" charset="0"/>
              </a:rPr>
              <a:t>.</a:t>
            </a:r>
          </a:p>
          <a:p>
            <a:r>
              <a:rPr lang="en-US" sz="1200" i="1" dirty="0">
                <a:latin typeface="Merriweather" panose="020B0604020202020204" charset="0"/>
              </a:rPr>
              <a:t>	</a:t>
            </a:r>
            <a:r>
              <a:rPr lang="en-US" sz="1200" dirty="0" smtClean="0">
                <a:latin typeface="Merriweather" panose="020B0604020202020204" charset="0"/>
              </a:rPr>
              <a:t>[14] Internet</a:t>
            </a:r>
            <a:r>
              <a:rPr lang="en-US" sz="1200" i="1" dirty="0" smtClean="0">
                <a:latin typeface="Merriweather" panose="020B0604020202020204" charset="0"/>
              </a:rPr>
              <a:t> </a:t>
            </a:r>
            <a:endParaRPr lang="en-US" i="1" dirty="0">
              <a:latin typeface="Merriweather" panose="020B0604020202020204" charset="0"/>
            </a:endParaRPr>
          </a:p>
        </p:txBody>
      </p:sp>
      <p:sp>
        <p:nvSpPr>
          <p:cNvPr id="11" name="Google Shape;108;p17"/>
          <p:cNvSpPr txBox="1">
            <a:spLocks noGrp="1"/>
          </p:cNvSpPr>
          <p:nvPr>
            <p:ph type="body" idx="1"/>
          </p:nvPr>
        </p:nvSpPr>
        <p:spPr>
          <a:xfrm>
            <a:off x="925550" y="1661388"/>
            <a:ext cx="9714058" cy="883276"/>
          </a:xfrm>
          <a:prstGeom prst="rect">
            <a:avLst/>
          </a:prstGeom>
        </p:spPr>
        <p:txBody>
          <a:bodyPr spcFirstLastPara="1" wrap="square" lIns="91425" tIns="91425" rIns="91425" bIns="91425" anchor="t" anchorCtr="0">
            <a:noAutofit/>
          </a:bodyPr>
          <a:lstStyle/>
          <a:p>
            <a:pPr marL="76200" indent="0">
              <a:spcBef>
                <a:spcPts val="0"/>
              </a:spcBef>
              <a:buNone/>
            </a:pPr>
            <a:r>
              <a:rPr lang="en-US" sz="2000" b="1" dirty="0" smtClean="0"/>
              <a:t>1. Remove </a:t>
            </a:r>
            <a:r>
              <a:rPr lang="en-US" sz="2000" b="1" dirty="0"/>
              <a:t>strange data</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384" y="2370785"/>
            <a:ext cx="3838095" cy="60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955" y="3295802"/>
            <a:ext cx="3809524" cy="638095"/>
          </a:xfrm>
          <a:prstGeom prst="rect">
            <a:avLst/>
          </a:prstGeom>
        </p:spPr>
      </p:pic>
      <p:sp>
        <p:nvSpPr>
          <p:cNvPr id="15" name="Google Shape;108;p17"/>
          <p:cNvSpPr txBox="1">
            <a:spLocks noGrp="1"/>
          </p:cNvSpPr>
          <p:nvPr>
            <p:ph type="body" idx="1"/>
          </p:nvPr>
        </p:nvSpPr>
        <p:spPr>
          <a:xfrm>
            <a:off x="1137420" y="4769388"/>
            <a:ext cx="10760929" cy="883276"/>
          </a:xfrm>
          <a:prstGeom prst="rect">
            <a:avLst/>
          </a:prstGeom>
        </p:spPr>
        <p:txBody>
          <a:bodyPr spcFirstLastPara="1" wrap="square" lIns="91425" tIns="91425" rIns="91425" bIns="91425" anchor="t" anchorCtr="0">
            <a:noAutofit/>
          </a:bodyPr>
          <a:lstStyle/>
          <a:p>
            <a:pPr>
              <a:spcBef>
                <a:spcPts val="0"/>
              </a:spcBef>
            </a:pPr>
            <a:r>
              <a:rPr lang="en-US" sz="2000" dirty="0" smtClean="0"/>
              <a:t>There </a:t>
            </a:r>
            <a:r>
              <a:rPr lang="en-US" sz="2000" dirty="0"/>
              <a:t>are some images </a:t>
            </a:r>
            <a:r>
              <a:rPr lang="en-US" sz="2000" dirty="0" smtClean="0"/>
              <a:t>that </a:t>
            </a:r>
            <a:r>
              <a:rPr lang="en-US" sz="2000" dirty="0"/>
              <a:t>are not good (e.g. some images are pixelated, </a:t>
            </a:r>
            <a:r>
              <a:rPr lang="en-US" sz="2000" dirty="0" smtClean="0"/>
              <a:t>irrelevant</a:t>
            </a:r>
            <a:r>
              <a:rPr lang="en-US" sz="2000" dirty="0"/>
              <a:t>, from animations</a:t>
            </a:r>
            <a:r>
              <a:rPr lang="en-US" sz="2000" dirty="0" smtClean="0"/>
              <a:t>)</a:t>
            </a:r>
          </a:p>
          <a:p>
            <a:pPr marL="76200" indent="0">
              <a:spcBef>
                <a:spcPts val="0"/>
              </a:spcBef>
              <a:buNone/>
            </a:pPr>
            <a:endParaRPr lang="en-US" sz="2000" dirty="0"/>
          </a:p>
        </p:txBody>
      </p:sp>
      <p:sp>
        <p:nvSpPr>
          <p:cNvPr id="17" name="Google Shape;108;p17"/>
          <p:cNvSpPr txBox="1">
            <a:spLocks noGrp="1"/>
          </p:cNvSpPr>
          <p:nvPr>
            <p:ph type="body" idx="1"/>
          </p:nvPr>
        </p:nvSpPr>
        <p:spPr>
          <a:xfrm>
            <a:off x="6246525" y="5211026"/>
            <a:ext cx="4935824" cy="590736"/>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smtClean="0">
                <a:sym typeface="Wingdings" panose="05000000000000000000" pitchFamily="2" charset="2"/>
              </a:rPr>
              <a:t></a:t>
            </a:r>
            <a:r>
              <a:rPr lang="en-US" sz="2000" dirty="0" smtClean="0"/>
              <a:t> </a:t>
            </a:r>
            <a:r>
              <a:rPr lang="en-US" sz="2000" dirty="0"/>
              <a:t>The maximum of the histogram</a:t>
            </a:r>
          </a:p>
        </p:txBody>
      </p:sp>
      <p:sp>
        <p:nvSpPr>
          <p:cNvPr id="12" name="TextBox 11"/>
          <p:cNvSpPr txBox="1"/>
          <p:nvPr/>
        </p:nvSpPr>
        <p:spPr>
          <a:xfrm>
            <a:off x="1582664" y="4192264"/>
            <a:ext cx="4140106" cy="307777"/>
          </a:xfrm>
          <a:prstGeom prst="rect">
            <a:avLst/>
          </a:prstGeom>
          <a:noFill/>
        </p:spPr>
        <p:txBody>
          <a:bodyPr wrap="square" rtlCol="0">
            <a:spAutoFit/>
          </a:bodyPr>
          <a:lstStyle/>
          <a:p>
            <a:r>
              <a:rPr lang="en-US" dirty="0" smtClean="0">
                <a:latin typeface="Merriweather" panose="020B0604020202020204" charset="0"/>
              </a:rPr>
              <a:t>Figure [13] Some wrong image in FER-2013 </a:t>
            </a:r>
            <a:endParaRPr lang="en-US" dirty="0">
              <a:latin typeface="Merriweather" panose="020B0604020202020204" charset="0"/>
            </a:endParaRPr>
          </a:p>
        </p:txBody>
      </p:sp>
      <p:pic>
        <p:nvPicPr>
          <p:cNvPr id="1026" name="Picture 2" descr="https://d33v4339jhl8k0.cloudfront.net/docs/assets/588089eddd8c8e484b24e90a/images/5ac771632c7d3a0e9367142f/file-I7PZoDSf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9121" y="1741342"/>
            <a:ext cx="4150633" cy="22706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517885" y="4163668"/>
            <a:ext cx="4445389"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14] Example of histogram distribution</a:t>
            </a:r>
            <a:endParaRPr lang="en-US" dirty="0">
              <a:latin typeface="Merriweather" panose="020B0604020202020204" charset="0"/>
            </a:endParaRPr>
          </a:p>
        </p:txBody>
      </p:sp>
    </p:spTree>
    <p:extLst>
      <p:ext uri="{BB962C8B-B14F-4D97-AF65-F5344CB8AC3E}">
        <p14:creationId xmlns:p14="http://schemas.microsoft.com/office/powerpoint/2010/main" val="127235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Dataset Cleaning</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15] </a:t>
            </a:r>
            <a:r>
              <a:rPr lang="en-US" sz="1200" dirty="0" smtClean="0">
                <a:latin typeface="Merriweather" panose="020B0604020202020204" charset="0"/>
              </a:rPr>
              <a:t>Internet</a:t>
            </a:r>
          </a:p>
          <a:p>
            <a:r>
              <a:rPr lang="en-US" sz="1200" i="1" dirty="0" smtClean="0">
                <a:latin typeface="Merriweather" panose="020B0604020202020204" charset="0"/>
              </a:rPr>
              <a:t>	</a:t>
            </a:r>
            <a:r>
              <a:rPr lang="en-US" sz="1200" dirty="0" smtClean="0">
                <a:latin typeface="Merriweather" panose="020B0604020202020204" charset="0"/>
              </a:rPr>
              <a:t>[</a:t>
            </a:r>
            <a:r>
              <a:rPr lang="en-US" sz="1200" dirty="0" smtClean="0">
                <a:latin typeface="Merriweather" panose="020B0604020202020204" charset="0"/>
              </a:rPr>
              <a:t>16] </a:t>
            </a:r>
            <a:r>
              <a:rPr lang="en-US" sz="1200" dirty="0" err="1" smtClean="0">
                <a:latin typeface="Merriweather" panose="020B0604020202020204" charset="0"/>
              </a:rPr>
              <a:t>Kaggle</a:t>
            </a:r>
            <a:r>
              <a:rPr lang="en-US" sz="1200" dirty="0">
                <a:latin typeface="Merriweather" panose="020B0604020202020204" charset="0"/>
              </a:rPr>
              <a:t>, FER2013, </a:t>
            </a:r>
            <a:r>
              <a:rPr lang="en-US" sz="1200" i="1" dirty="0">
                <a:latin typeface="Merriweather" panose="020B0604020202020204" charset="0"/>
              </a:rPr>
              <a:t>https://</a:t>
            </a:r>
            <a:r>
              <a:rPr lang="en-US" sz="1200" i="1" dirty="0" smtClean="0">
                <a:latin typeface="Merriweather" panose="020B0604020202020204" charset="0"/>
              </a:rPr>
              <a:t>www.kaggle.com/deadskull7/fer2013. </a:t>
            </a:r>
            <a:endParaRPr lang="en-US" i="1" dirty="0">
              <a:latin typeface="Merriweather" panose="020B0604020202020204" charset="0"/>
            </a:endParaRPr>
          </a:p>
        </p:txBody>
      </p:sp>
      <p:sp>
        <p:nvSpPr>
          <p:cNvPr id="11" name="Google Shape;108;p17"/>
          <p:cNvSpPr txBox="1">
            <a:spLocks noGrp="1"/>
          </p:cNvSpPr>
          <p:nvPr>
            <p:ph type="body" idx="1"/>
          </p:nvPr>
        </p:nvSpPr>
        <p:spPr>
          <a:xfrm>
            <a:off x="925550" y="1661388"/>
            <a:ext cx="9714058" cy="883276"/>
          </a:xfrm>
          <a:prstGeom prst="rect">
            <a:avLst/>
          </a:prstGeom>
        </p:spPr>
        <p:txBody>
          <a:bodyPr spcFirstLastPara="1" wrap="square" lIns="91425" tIns="91425" rIns="91425" bIns="91425" anchor="t" anchorCtr="0">
            <a:noAutofit/>
          </a:bodyPr>
          <a:lstStyle/>
          <a:p>
            <a:pPr marL="76200" indent="0">
              <a:spcBef>
                <a:spcPts val="0"/>
              </a:spcBef>
              <a:buNone/>
            </a:pPr>
            <a:r>
              <a:rPr lang="en-US" sz="2000" b="1" dirty="0"/>
              <a:t>2. Merge class 0 and 1</a:t>
            </a:r>
          </a:p>
        </p:txBody>
      </p:sp>
      <p:sp>
        <p:nvSpPr>
          <p:cNvPr id="15" name="Google Shape;108;p17"/>
          <p:cNvSpPr txBox="1">
            <a:spLocks noGrp="1"/>
          </p:cNvSpPr>
          <p:nvPr>
            <p:ph type="body" idx="1"/>
          </p:nvPr>
        </p:nvSpPr>
        <p:spPr>
          <a:xfrm>
            <a:off x="925550" y="5206966"/>
            <a:ext cx="10760929" cy="883276"/>
          </a:xfrm>
          <a:prstGeom prst="rect">
            <a:avLst/>
          </a:prstGeom>
        </p:spPr>
        <p:txBody>
          <a:bodyPr spcFirstLastPara="1" wrap="square" lIns="91425" tIns="91425" rIns="91425" bIns="91425" anchor="t" anchorCtr="0">
            <a:noAutofit/>
          </a:bodyPr>
          <a:lstStyle/>
          <a:p>
            <a:pPr>
              <a:spcBef>
                <a:spcPts val="0"/>
              </a:spcBef>
            </a:pPr>
            <a:r>
              <a:rPr lang="en-US" sz="2000" dirty="0" smtClean="0"/>
              <a:t>Class </a:t>
            </a:r>
            <a:r>
              <a:rPr lang="en-US" sz="2000" dirty="0"/>
              <a:t>1 has a very small </a:t>
            </a:r>
            <a:r>
              <a:rPr lang="en-US" sz="2000" dirty="0" smtClean="0"/>
              <a:t>amount</a:t>
            </a:r>
          </a:p>
          <a:p>
            <a:pPr>
              <a:spcBef>
                <a:spcPts val="0"/>
              </a:spcBef>
            </a:pPr>
            <a:r>
              <a:rPr lang="en-US" sz="2000" dirty="0"/>
              <a:t>This class, (disgust) is very similar to </a:t>
            </a:r>
            <a:r>
              <a:rPr lang="en-US" sz="2000" dirty="0" smtClean="0"/>
              <a:t>anger</a:t>
            </a:r>
          </a:p>
        </p:txBody>
      </p:sp>
      <p:sp>
        <p:nvSpPr>
          <p:cNvPr id="17" name="Google Shape;108;p17"/>
          <p:cNvSpPr txBox="1">
            <a:spLocks noGrp="1"/>
          </p:cNvSpPr>
          <p:nvPr>
            <p:ph type="body" idx="1"/>
          </p:nvPr>
        </p:nvSpPr>
        <p:spPr>
          <a:xfrm>
            <a:off x="7268375" y="2245629"/>
            <a:ext cx="5166732" cy="2855201"/>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smtClean="0">
                <a:sym typeface="Wingdings" panose="05000000000000000000" pitchFamily="2" charset="2"/>
              </a:rPr>
              <a:t></a:t>
            </a:r>
            <a:r>
              <a:rPr lang="en-US" sz="2000" dirty="0"/>
              <a:t> </a:t>
            </a:r>
            <a:r>
              <a:rPr lang="en-US" sz="2000" dirty="0" smtClean="0"/>
              <a:t>Merger </a:t>
            </a:r>
            <a:r>
              <a:rPr lang="en-US" sz="2000" dirty="0"/>
              <a:t>class 0 and 1 </a:t>
            </a:r>
            <a:r>
              <a:rPr lang="en-US" sz="2000" dirty="0" smtClean="0"/>
              <a:t>together</a:t>
            </a:r>
          </a:p>
          <a:p>
            <a:pPr>
              <a:spcBef>
                <a:spcPts val="0"/>
              </a:spcBef>
              <a:buFont typeface="Wingdings" panose="05000000000000000000" pitchFamily="2" charset="2"/>
              <a:buChar char="ð"/>
            </a:pPr>
            <a:r>
              <a:rPr lang="en-US" sz="2000" dirty="0" smtClean="0">
                <a:sym typeface="Wingdings" panose="05000000000000000000" pitchFamily="2" charset="2"/>
              </a:rPr>
              <a:t>The </a:t>
            </a:r>
            <a:r>
              <a:rPr lang="en-US" sz="2000" dirty="0">
                <a:sym typeface="Wingdings" panose="05000000000000000000" pitchFamily="2" charset="2"/>
              </a:rPr>
              <a:t>recognized emotions and labels are reduced to </a:t>
            </a:r>
            <a:r>
              <a:rPr lang="en-US" sz="2000" dirty="0" smtClean="0">
                <a:sym typeface="Wingdings" panose="05000000000000000000" pitchFamily="2" charset="2"/>
              </a:rPr>
              <a:t>6:</a:t>
            </a:r>
          </a:p>
          <a:p>
            <a:pPr lvl="1"/>
            <a:r>
              <a:rPr lang="en-US" sz="2000" dirty="0" smtClean="0"/>
              <a:t>0-</a:t>
            </a:r>
            <a:r>
              <a:rPr lang="en-US" sz="2000" dirty="0"/>
              <a:t>(Angry + Disgust)</a:t>
            </a:r>
          </a:p>
          <a:p>
            <a:pPr lvl="1"/>
            <a:r>
              <a:rPr lang="en-US" sz="2000" dirty="0" smtClean="0"/>
              <a:t>1-Fear</a:t>
            </a:r>
            <a:endParaRPr lang="en-US" sz="2000" dirty="0"/>
          </a:p>
          <a:p>
            <a:pPr lvl="1"/>
            <a:r>
              <a:rPr lang="en-US" sz="2000" dirty="0" smtClean="0"/>
              <a:t>2-Happy</a:t>
            </a:r>
            <a:endParaRPr lang="en-US" sz="2000" dirty="0"/>
          </a:p>
          <a:p>
            <a:pPr lvl="1"/>
            <a:r>
              <a:rPr lang="en-US" sz="2000" dirty="0" smtClean="0"/>
              <a:t>3-Sad</a:t>
            </a:r>
            <a:endParaRPr lang="en-US" sz="2000" dirty="0"/>
          </a:p>
          <a:p>
            <a:pPr lvl="1"/>
            <a:r>
              <a:rPr lang="en-US" sz="2000" dirty="0" smtClean="0"/>
              <a:t>4-Surprise</a:t>
            </a:r>
            <a:endParaRPr lang="en-US" sz="2000" dirty="0"/>
          </a:p>
          <a:p>
            <a:pPr lvl="1"/>
            <a:r>
              <a:rPr lang="en-US" sz="2000" dirty="0" smtClean="0"/>
              <a:t>5-Neutral</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755" y="2311739"/>
            <a:ext cx="1937648" cy="23751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08" y="2103026"/>
            <a:ext cx="3557242" cy="2759299"/>
          </a:xfrm>
          <a:prstGeom prst="rect">
            <a:avLst/>
          </a:prstGeom>
        </p:spPr>
      </p:pic>
      <p:sp>
        <p:nvSpPr>
          <p:cNvPr id="12" name="TextBox 11"/>
          <p:cNvSpPr txBox="1"/>
          <p:nvPr/>
        </p:nvSpPr>
        <p:spPr>
          <a:xfrm>
            <a:off x="587724" y="4768650"/>
            <a:ext cx="3040209" cy="307777"/>
          </a:xfrm>
          <a:prstGeom prst="rect">
            <a:avLst/>
          </a:prstGeom>
          <a:noFill/>
        </p:spPr>
        <p:txBody>
          <a:bodyPr wrap="square" rtlCol="0">
            <a:spAutoFit/>
          </a:bodyPr>
          <a:lstStyle/>
          <a:p>
            <a:r>
              <a:rPr lang="en-US" dirty="0" smtClean="0">
                <a:latin typeface="Merriweather" panose="020B0604020202020204" charset="0"/>
              </a:rPr>
              <a:t>Figure [15] FER-2013 structure </a:t>
            </a:r>
            <a:endParaRPr lang="en-US" dirty="0">
              <a:latin typeface="Merriweather" panose="020B0604020202020204" charset="0"/>
            </a:endParaRPr>
          </a:p>
        </p:txBody>
      </p:sp>
      <p:sp>
        <p:nvSpPr>
          <p:cNvPr id="14" name="TextBox 13"/>
          <p:cNvSpPr txBox="1"/>
          <p:nvPr/>
        </p:nvSpPr>
        <p:spPr>
          <a:xfrm>
            <a:off x="4143961" y="4741236"/>
            <a:ext cx="3706889"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16] </a:t>
            </a:r>
            <a:r>
              <a:rPr lang="en-US" dirty="0" smtClean="0">
                <a:latin typeface="Merriweather" panose="020B0604020202020204" charset="0"/>
              </a:rPr>
              <a:t>Angry and Disgust samples</a:t>
            </a:r>
            <a:endParaRPr lang="en-US" dirty="0">
              <a:latin typeface="Merriweather" panose="020B0604020202020204" charset="0"/>
            </a:endParaRPr>
          </a:p>
        </p:txBody>
      </p:sp>
    </p:spTree>
    <p:extLst>
      <p:ext uri="{BB962C8B-B14F-4D97-AF65-F5344CB8AC3E}">
        <p14:creationId xmlns:p14="http://schemas.microsoft.com/office/powerpoint/2010/main" val="43081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The correct data</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14</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276999"/>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17] </a:t>
            </a:r>
            <a:r>
              <a:rPr lang="en-US" sz="1200" dirty="0" err="1" smtClean="0">
                <a:latin typeface="Merriweather" panose="020B0604020202020204" charset="0"/>
              </a:rPr>
              <a:t>Kaggle</a:t>
            </a:r>
            <a:r>
              <a:rPr lang="en-US" sz="1200" dirty="0">
                <a:latin typeface="Merriweather" panose="020B0604020202020204" charset="0"/>
              </a:rPr>
              <a:t>, FER2013, </a:t>
            </a:r>
            <a:r>
              <a:rPr lang="en-US" sz="1200" i="1" dirty="0">
                <a:latin typeface="Merriweather" panose="020B0604020202020204" charset="0"/>
              </a:rPr>
              <a:t>https://</a:t>
            </a:r>
            <a:r>
              <a:rPr lang="en-US" sz="1200" i="1" dirty="0" smtClean="0">
                <a:latin typeface="Merriweather" panose="020B0604020202020204" charset="0"/>
              </a:rPr>
              <a:t>www.kaggle.com/deadskull7/fer2013. </a:t>
            </a:r>
            <a:endParaRPr lang="en-US" i="1" dirty="0">
              <a:latin typeface="Merriweather" panose="020B0604020202020204" charset="0"/>
            </a:endParaRPr>
          </a:p>
        </p:txBody>
      </p:sp>
      <p:sp>
        <p:nvSpPr>
          <p:cNvPr id="17" name="Google Shape;108;p17"/>
          <p:cNvSpPr txBox="1">
            <a:spLocks noGrp="1"/>
          </p:cNvSpPr>
          <p:nvPr>
            <p:ph type="body" idx="1"/>
          </p:nvPr>
        </p:nvSpPr>
        <p:spPr>
          <a:xfrm>
            <a:off x="4147556" y="1941295"/>
            <a:ext cx="5351175" cy="3434099"/>
          </a:xfrm>
          <a:prstGeom prst="rect">
            <a:avLst/>
          </a:prstGeom>
        </p:spPr>
        <p:txBody>
          <a:bodyPr spcFirstLastPara="1" wrap="square" lIns="91425" tIns="91425" rIns="91425" bIns="91425" anchor="t" anchorCtr="0">
            <a:noAutofit/>
          </a:bodyPr>
          <a:lstStyle/>
          <a:p>
            <a:pPr>
              <a:spcBef>
                <a:spcPts val="0"/>
              </a:spcBef>
            </a:pPr>
            <a:r>
              <a:rPr lang="en-US" sz="2000" dirty="0"/>
              <a:t>31097 are left after 'strange images' removal.</a:t>
            </a:r>
          </a:p>
          <a:p>
            <a:pPr>
              <a:spcBef>
                <a:spcPts val="0"/>
              </a:spcBef>
            </a:pPr>
            <a:r>
              <a:rPr lang="en-US" sz="2000" dirty="0"/>
              <a:t>Deleted 1695 strange images. </a:t>
            </a:r>
            <a:endParaRPr lang="en-US" sz="2000" dirty="0" smtClean="0"/>
          </a:p>
          <a:p>
            <a:pPr marL="76200" indent="0">
              <a:spcBef>
                <a:spcPts val="0"/>
              </a:spcBef>
              <a:buNone/>
            </a:pPr>
            <a:r>
              <a:rPr lang="en-US" sz="2000" dirty="0">
                <a:sym typeface="Wingdings" panose="05000000000000000000" pitchFamily="2" charset="2"/>
              </a:rPr>
              <a:t> The data is ready for </a:t>
            </a:r>
            <a:r>
              <a:rPr lang="en-US" sz="2000" dirty="0" smtClean="0">
                <a:sym typeface="Wingdings" panose="05000000000000000000" pitchFamily="2" charset="2"/>
              </a:rPr>
              <a:t>preparation</a:t>
            </a:r>
            <a:endParaRPr lang="en-US" sz="2000" dirty="0" smtClean="0"/>
          </a:p>
          <a:p>
            <a:pPr>
              <a:spcBef>
                <a:spcPts val="0"/>
              </a:spcBef>
            </a:pPr>
            <a:r>
              <a:rPr lang="en-US" sz="2000" dirty="0"/>
              <a:t>The data are a little bit modified to be correctly fed into the CNN</a:t>
            </a:r>
          </a:p>
          <a:p>
            <a:pPr lvl="1"/>
            <a:r>
              <a:rPr lang="en-US" sz="2000" b="1" dirty="0">
                <a:sym typeface="Wingdings" panose="05000000000000000000" pitchFamily="2" charset="2"/>
              </a:rPr>
              <a:t>Convert, normalize and subtract </a:t>
            </a:r>
            <a:r>
              <a:rPr lang="en-US" sz="2000" dirty="0">
                <a:sym typeface="Wingdings" panose="05000000000000000000" pitchFamily="2" charset="2"/>
              </a:rPr>
              <a:t>the </a:t>
            </a:r>
            <a:r>
              <a:rPr lang="en-US" sz="2000" dirty="0" err="1">
                <a:sym typeface="Wingdings" panose="05000000000000000000" pitchFamily="2" charset="2"/>
              </a:rPr>
              <a:t>const</a:t>
            </a:r>
            <a:r>
              <a:rPr lang="en-US" sz="2000" dirty="0">
                <a:sym typeface="Wingdings" panose="05000000000000000000" pitchFamily="2" charset="2"/>
              </a:rPr>
              <a:t> mean value from the data images</a:t>
            </a:r>
          </a:p>
          <a:p>
            <a:pPr lvl="1"/>
            <a:r>
              <a:rPr lang="en-US" sz="2000" dirty="0">
                <a:sym typeface="Wingdings" panose="05000000000000000000" pitchFamily="2" charset="2"/>
              </a:rPr>
              <a:t>Label values of the classes are converted to a binary </a:t>
            </a:r>
            <a:r>
              <a:rPr lang="en-US" sz="2000" dirty="0" err="1">
                <a:sym typeface="Wingdings" panose="05000000000000000000" pitchFamily="2" charset="2"/>
              </a:rPr>
              <a:t>one_hot</a:t>
            </a:r>
            <a:r>
              <a:rPr lang="en-US" sz="2000" dirty="0">
                <a:sym typeface="Wingdings" panose="05000000000000000000" pitchFamily="2" charset="2"/>
              </a:rPr>
              <a:t> vector.</a:t>
            </a:r>
          </a:p>
          <a:p>
            <a:pPr marL="76200" indent="0">
              <a:spcBef>
                <a:spcPts val="0"/>
              </a:spcBef>
              <a:buNone/>
            </a:pPr>
            <a:r>
              <a:rPr lang="en-US" sz="2000" dirty="0">
                <a:sym typeface="Wingdings" panose="05000000000000000000" pitchFamily="2" charset="2"/>
              </a:rPr>
              <a:t>	</a:t>
            </a:r>
            <a:endParaRPr lang="en-US" sz="2000" dirty="0"/>
          </a:p>
          <a:p>
            <a:pPr>
              <a:spcBef>
                <a:spcPts val="0"/>
              </a:spcBef>
            </a:pPr>
            <a:endParaRPr lang="en-US" sz="2000" dirty="0"/>
          </a:p>
          <a:p>
            <a:pPr marL="76200" indent="0">
              <a:spcBef>
                <a:spcPts val="0"/>
              </a:spcBef>
              <a:buNone/>
            </a:pPr>
            <a:endParaRPr lang="en-US"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31" y="1913841"/>
            <a:ext cx="3586095" cy="3660623"/>
          </a:xfrm>
          <a:prstGeom prst="rect">
            <a:avLst/>
          </a:prstGeom>
        </p:spPr>
      </p:pic>
      <p:sp>
        <p:nvSpPr>
          <p:cNvPr id="9" name="TextBox 8"/>
          <p:cNvSpPr txBox="1"/>
          <p:nvPr/>
        </p:nvSpPr>
        <p:spPr>
          <a:xfrm>
            <a:off x="507331" y="5574464"/>
            <a:ext cx="3248459"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17] </a:t>
            </a:r>
            <a:r>
              <a:rPr lang="en-US" dirty="0" smtClean="0">
                <a:latin typeface="Merriweather" panose="020B0604020202020204" charset="0"/>
              </a:rPr>
              <a:t>FER-2013 correct data </a:t>
            </a:r>
            <a:endParaRPr lang="en-US" dirty="0">
              <a:latin typeface="Merriweather" panose="020B060402020202020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2861" y="2906594"/>
            <a:ext cx="2029704" cy="979033"/>
          </a:xfrm>
          <a:prstGeom prst="rect">
            <a:avLst/>
          </a:prstGeom>
        </p:spPr>
      </p:pic>
      <p:sp>
        <p:nvSpPr>
          <p:cNvPr id="14" name="TextBox 13"/>
          <p:cNvSpPr txBox="1"/>
          <p:nvPr/>
        </p:nvSpPr>
        <p:spPr>
          <a:xfrm>
            <a:off x="9561802" y="3985787"/>
            <a:ext cx="2630198" cy="523220"/>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18] </a:t>
            </a:r>
            <a:r>
              <a:rPr lang="en-US" dirty="0" smtClean="0">
                <a:latin typeface="Merriweather" panose="020B0604020202020204" charset="0"/>
              </a:rPr>
              <a:t>Data after finishing preparation</a:t>
            </a:r>
            <a:endParaRPr lang="en-US" dirty="0">
              <a:latin typeface="Merriweather" panose="020B0604020202020204" charset="0"/>
            </a:endParaRPr>
          </a:p>
        </p:txBody>
      </p:sp>
    </p:spTree>
    <p:extLst>
      <p:ext uri="{BB962C8B-B14F-4D97-AF65-F5344CB8AC3E}">
        <p14:creationId xmlns:p14="http://schemas.microsoft.com/office/powerpoint/2010/main" val="420542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Proposed System </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931" y="2066344"/>
            <a:ext cx="9360137" cy="3040915"/>
          </a:xfrm>
          <a:prstGeom prst="rect">
            <a:avLst/>
          </a:prstGeom>
        </p:spPr>
      </p:pic>
      <p:sp>
        <p:nvSpPr>
          <p:cNvPr id="6" name="Rectangle 5"/>
          <p:cNvSpPr/>
          <p:nvPr/>
        </p:nvSpPr>
        <p:spPr>
          <a:xfrm>
            <a:off x="1226209" y="5702242"/>
            <a:ext cx="9791622" cy="954107"/>
          </a:xfrm>
          <a:prstGeom prst="rect">
            <a:avLst/>
          </a:prstGeom>
        </p:spPr>
        <p:txBody>
          <a:bodyPr wrap="square">
            <a:spAutoFit/>
          </a:bodyPr>
          <a:lstStyle/>
          <a:p>
            <a:pPr marL="285750" indent="-285750">
              <a:buFont typeface="Arial" panose="020B0604020202020204" pitchFamily="34" charset="0"/>
              <a:buChar char="•"/>
            </a:pPr>
            <a:r>
              <a:rPr lang="en-US" dirty="0" smtClean="0">
                <a:latin typeface="Merriweather" panose="020B0604020202020204" charset="0"/>
              </a:rPr>
              <a:t>The GPU based processing is </a:t>
            </a:r>
            <a:r>
              <a:rPr lang="en-US" dirty="0">
                <a:latin typeface="Merriweather" panose="020B0604020202020204" charset="0"/>
              </a:rPr>
              <a:t>divided into 2 stages including training and testing process. After finishing the deployment of the system on the computer, the </a:t>
            </a:r>
            <a:r>
              <a:rPr lang="en-US" dirty="0" smtClean="0">
                <a:latin typeface="Merriweather" panose="020B0604020202020204" charset="0"/>
              </a:rPr>
              <a:t>weights </a:t>
            </a:r>
            <a:r>
              <a:rPr lang="en-US" dirty="0">
                <a:latin typeface="Merriweather" panose="020B0604020202020204" charset="0"/>
              </a:rPr>
              <a:t>of the model is exported and downloaded to the FPGA </a:t>
            </a:r>
            <a:r>
              <a:rPr lang="en-US" dirty="0" smtClean="0">
                <a:latin typeface="Merriweather" panose="020B0604020202020204" charset="0"/>
              </a:rPr>
              <a:t>system.</a:t>
            </a:r>
            <a:endParaRPr lang="en-US" dirty="0">
              <a:latin typeface="Merriweather" panose="020B0604020202020204" charset="0"/>
            </a:endParaRPr>
          </a:p>
          <a:p>
            <a:pPr marL="285750" indent="-285750">
              <a:buFont typeface="Arial" panose="020B0604020202020204" pitchFamily="34" charset="0"/>
              <a:buChar char="•"/>
            </a:pPr>
            <a:endParaRPr lang="en-US" dirty="0">
              <a:latin typeface="Merriweather" panose="020B0604020202020204" charset="0"/>
            </a:endParaRPr>
          </a:p>
        </p:txBody>
      </p:sp>
      <p:sp>
        <p:nvSpPr>
          <p:cNvPr id="7" name="TextBox 6"/>
          <p:cNvSpPr txBox="1"/>
          <p:nvPr/>
        </p:nvSpPr>
        <p:spPr>
          <a:xfrm>
            <a:off x="4677287" y="5316407"/>
            <a:ext cx="2837424"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19] </a:t>
            </a:r>
            <a:r>
              <a:rPr lang="en-US" dirty="0" smtClean="0">
                <a:latin typeface="Merriweather" panose="020B0604020202020204" charset="0"/>
              </a:rPr>
              <a:t>PC-stage diagram</a:t>
            </a:r>
            <a:endParaRPr lang="en-US" dirty="0">
              <a:latin typeface="Merriweather" panose="020B0604020202020204" charset="0"/>
            </a:endParaRPr>
          </a:p>
        </p:txBody>
      </p:sp>
    </p:spTree>
    <p:extLst>
      <p:ext uri="{BB962C8B-B14F-4D97-AF65-F5344CB8AC3E}">
        <p14:creationId xmlns:p14="http://schemas.microsoft.com/office/powerpoint/2010/main" val="77580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16</a:t>
            </a:fld>
            <a:endParaRPr/>
          </a:p>
        </p:txBody>
      </p:sp>
      <p:sp>
        <p:nvSpPr>
          <p:cNvPr id="17" name="Google Shape;108;p17"/>
          <p:cNvSpPr txBox="1">
            <a:spLocks noGrp="1"/>
          </p:cNvSpPr>
          <p:nvPr>
            <p:ph type="body" idx="1"/>
          </p:nvPr>
        </p:nvSpPr>
        <p:spPr>
          <a:xfrm>
            <a:off x="755038" y="1659156"/>
            <a:ext cx="971405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1. </a:t>
            </a:r>
            <a:r>
              <a:rPr lang="en-US" sz="2000" dirty="0" smtClean="0"/>
              <a:t>Model </a:t>
            </a:r>
            <a:r>
              <a:rPr lang="en-US" sz="2000" dirty="0"/>
              <a:t>1 - Overfitting the data TODO not overfitting with 35k data</a:t>
            </a:r>
          </a:p>
        </p:txBody>
      </p:sp>
      <p:sp>
        <p:nvSpPr>
          <p:cNvPr id="8" name="Google Shape;108;p17"/>
          <p:cNvSpPr txBox="1">
            <a:spLocks noGrp="1"/>
          </p:cNvSpPr>
          <p:nvPr>
            <p:ph type="body" idx="1"/>
          </p:nvPr>
        </p:nvSpPr>
        <p:spPr>
          <a:xfrm>
            <a:off x="755038" y="2286000"/>
            <a:ext cx="5723821" cy="3624321"/>
          </a:xfrm>
          <a:prstGeom prst="rect">
            <a:avLst/>
          </a:prstGeom>
        </p:spPr>
        <p:txBody>
          <a:bodyPr spcFirstLastPara="1" wrap="square" lIns="91425" tIns="91425" rIns="91425" bIns="91425" anchor="t" anchorCtr="0">
            <a:noAutofit/>
          </a:bodyPr>
          <a:lstStyle/>
          <a:p>
            <a:pPr>
              <a:spcBef>
                <a:spcPts val="0"/>
              </a:spcBef>
            </a:pPr>
            <a:r>
              <a:rPr lang="en-US" sz="2000" dirty="0" smtClean="0"/>
              <a:t>A </a:t>
            </a:r>
            <a:r>
              <a:rPr lang="en-US" sz="2000" dirty="0"/>
              <a:t>baseline </a:t>
            </a:r>
            <a:r>
              <a:rPr lang="en-US" sz="2000" dirty="0" err="1"/>
              <a:t>softmax</a:t>
            </a:r>
            <a:r>
              <a:rPr lang="en-US" sz="2000" dirty="0"/>
              <a:t> classifier using </a:t>
            </a:r>
            <a:r>
              <a:rPr lang="en-US" sz="2000" b="1" dirty="0"/>
              <a:t>a single convolutional layer and a one fully </a:t>
            </a:r>
            <a:r>
              <a:rPr lang="en-US" sz="2000" b="1" dirty="0" smtClean="0"/>
              <a:t>connected layer</a:t>
            </a:r>
          </a:p>
          <a:p>
            <a:pPr>
              <a:spcBef>
                <a:spcPts val="0"/>
              </a:spcBef>
            </a:pPr>
            <a:r>
              <a:rPr lang="en-US" sz="2000" dirty="0"/>
              <a:t>The equation of the classifier is simply</a:t>
            </a:r>
            <a:r>
              <a:rPr lang="en-US" sz="2000" dirty="0" smtClean="0"/>
              <a:t>:</a:t>
            </a:r>
          </a:p>
          <a:p>
            <a:pPr marL="76200" indent="0">
              <a:spcBef>
                <a:spcPts val="0"/>
              </a:spcBef>
              <a:buNone/>
            </a:pPr>
            <a:endParaRPr lang="en-US" sz="2000" dirty="0" smtClean="0"/>
          </a:p>
          <a:p>
            <a:pPr marL="76200" indent="0" algn="ctr">
              <a:spcBef>
                <a:spcPts val="0"/>
              </a:spcBef>
              <a:buNone/>
            </a:pPr>
            <a:r>
              <a:rPr lang="en-US" sz="2000" dirty="0" smtClean="0"/>
              <a:t>Y= </a:t>
            </a:r>
            <a:r>
              <a:rPr lang="en-US" sz="2000" b="1" dirty="0" err="1" smtClean="0"/>
              <a:t>softmax</a:t>
            </a:r>
            <a:r>
              <a:rPr lang="en-US" sz="2000" dirty="0" smtClean="0"/>
              <a:t>(</a:t>
            </a:r>
            <a:r>
              <a:rPr lang="en-US" sz="2000" b="1" i="1" dirty="0" err="1" smtClean="0"/>
              <a:t>ReLU</a:t>
            </a:r>
            <a:r>
              <a:rPr lang="en-US" sz="2000" i="1" dirty="0" smtClean="0"/>
              <a:t>(x*W</a:t>
            </a:r>
            <a:r>
              <a:rPr lang="en-US" sz="2000" i="1" baseline="-25000" dirty="0" smtClean="0"/>
              <a:t>1</a:t>
            </a:r>
            <a:r>
              <a:rPr lang="en-US" sz="2000" i="1" dirty="0" smtClean="0"/>
              <a:t> +b</a:t>
            </a:r>
            <a:r>
              <a:rPr lang="en-US" sz="2000" i="1" baseline="-25000" dirty="0" smtClean="0"/>
              <a:t>1</a:t>
            </a:r>
            <a:r>
              <a:rPr lang="en-US" sz="2000" i="1" dirty="0" smtClean="0"/>
              <a:t>)W</a:t>
            </a:r>
            <a:r>
              <a:rPr lang="en-US" sz="2000" i="1" baseline="-25000" dirty="0" smtClean="0"/>
              <a:t>2</a:t>
            </a:r>
            <a:r>
              <a:rPr lang="en-US" sz="2000" i="1" dirty="0" smtClean="0"/>
              <a:t>+b</a:t>
            </a:r>
            <a:r>
              <a:rPr lang="en-US" sz="2000" i="1" baseline="-25000" dirty="0" smtClean="0"/>
              <a:t>2</a:t>
            </a:r>
            <a:r>
              <a:rPr lang="en-US" sz="2000" i="1" dirty="0" smtClean="0"/>
              <a:t>)</a:t>
            </a:r>
          </a:p>
          <a:p>
            <a:pPr marL="76200" indent="0" algn="ctr">
              <a:spcBef>
                <a:spcPts val="0"/>
              </a:spcBef>
              <a:buNone/>
            </a:pPr>
            <a:endParaRPr lang="en-US" sz="2000" dirty="0" smtClean="0"/>
          </a:p>
          <a:p>
            <a:pPr marL="76200" indent="0" algn="ctr">
              <a:spcBef>
                <a:spcPts val="0"/>
              </a:spcBef>
              <a:buNone/>
            </a:pPr>
            <a:r>
              <a:rPr lang="en-US" sz="2000" dirty="0" smtClean="0"/>
              <a:t>64 </a:t>
            </a:r>
            <a:r>
              <a:rPr lang="en-US" sz="2000" dirty="0"/>
              <a:t>filters with size 8x8</a:t>
            </a:r>
            <a:r>
              <a:rPr lang="en-US" sz="2000" dirty="0" smtClean="0"/>
              <a:t>.</a:t>
            </a:r>
          </a:p>
          <a:p>
            <a:pPr marL="76200" indent="0" algn="ctr">
              <a:spcBef>
                <a:spcPts val="0"/>
              </a:spcBef>
              <a:buNone/>
            </a:pPr>
            <a:r>
              <a:rPr lang="en-US" sz="2000" dirty="0"/>
              <a:t> </a:t>
            </a:r>
            <a:r>
              <a:rPr lang="en-US" sz="2000" dirty="0" err="1"/>
              <a:t>AdamOptimizer</a:t>
            </a:r>
            <a:r>
              <a:rPr lang="en-US" sz="2000" dirty="0"/>
              <a:t> with a learning rate </a:t>
            </a:r>
            <a:r>
              <a:rPr lang="en-US" sz="2000" dirty="0" smtClean="0"/>
              <a:t>of 0.004</a:t>
            </a:r>
            <a:endParaRPr lang="en-US" sz="2000" dirty="0"/>
          </a:p>
          <a:p>
            <a:pPr marL="76200" indent="0">
              <a:spcBef>
                <a:spcPts val="0"/>
              </a:spcBef>
              <a:buNone/>
            </a:pPr>
            <a:endParaRPr lang="en-US" sz="2000" dirty="0" smtClean="0"/>
          </a:p>
          <a:p>
            <a:pPr>
              <a:spcBef>
                <a:spcPts val="0"/>
              </a:spcBef>
            </a:pPr>
            <a:endParaRPr lang="en-US" sz="2000" dirty="0"/>
          </a:p>
        </p:txBody>
      </p:sp>
      <p:pic>
        <p:nvPicPr>
          <p:cNvPr id="10" name="Picture 9"/>
          <p:cNvPicPr>
            <a:picLocks noChangeAspect="1"/>
          </p:cNvPicPr>
          <p:nvPr/>
        </p:nvPicPr>
        <p:blipFill>
          <a:blip r:embed="rId3"/>
          <a:stretch>
            <a:fillRect/>
          </a:stretch>
        </p:blipFill>
        <p:spPr>
          <a:xfrm>
            <a:off x="6680468" y="2662255"/>
            <a:ext cx="5193252" cy="2092169"/>
          </a:xfrm>
          <a:prstGeom prst="rect">
            <a:avLst/>
          </a:prstGeom>
        </p:spPr>
      </p:pic>
      <p:sp>
        <p:nvSpPr>
          <p:cNvPr id="16" name="Google Shape;108;p17"/>
          <p:cNvSpPr txBox="1">
            <a:spLocks noGrp="1"/>
          </p:cNvSpPr>
          <p:nvPr>
            <p:ph type="body" idx="1"/>
          </p:nvPr>
        </p:nvSpPr>
        <p:spPr>
          <a:xfrm>
            <a:off x="2258592" y="5325306"/>
            <a:ext cx="7126116" cy="1170030"/>
          </a:xfrm>
          <a:prstGeom prst="rect">
            <a:avLst/>
          </a:prstGeom>
        </p:spPr>
        <p:txBody>
          <a:bodyPr spcFirstLastPara="1" wrap="square" lIns="91425" tIns="91425" rIns="91425" bIns="91425" anchor="t" anchorCtr="0">
            <a:noAutofit/>
          </a:bodyPr>
          <a:lstStyle/>
          <a:p>
            <a:pPr>
              <a:spcBef>
                <a:spcPts val="0"/>
              </a:spcBef>
              <a:buFont typeface="Wingdings" panose="05000000000000000000" pitchFamily="2" charset="2"/>
              <a:buChar char="ð"/>
            </a:pPr>
            <a:r>
              <a:rPr lang="en-US" sz="2000" dirty="0" smtClean="0">
                <a:sym typeface="Wingdings" panose="05000000000000000000" pitchFamily="2" charset="2"/>
              </a:rPr>
              <a:t>The </a:t>
            </a:r>
            <a:r>
              <a:rPr lang="en-US" sz="2000" dirty="0">
                <a:sym typeface="Wingdings" panose="05000000000000000000" pitchFamily="2" charset="2"/>
              </a:rPr>
              <a:t>model was overfitting </a:t>
            </a:r>
            <a:endParaRPr lang="en-US" sz="2000" dirty="0" smtClean="0">
              <a:sym typeface="Wingdings" panose="05000000000000000000" pitchFamily="2" charset="2"/>
            </a:endParaRPr>
          </a:p>
          <a:p>
            <a:pPr lvl="1"/>
            <a:r>
              <a:rPr lang="en-US" sz="2000" dirty="0" smtClean="0">
                <a:sym typeface="Wingdings" panose="05000000000000000000" pitchFamily="2" charset="2"/>
              </a:rPr>
              <a:t>test </a:t>
            </a:r>
            <a:r>
              <a:rPr lang="en-US" sz="2000" dirty="0">
                <a:sym typeface="Wingdings" panose="05000000000000000000" pitchFamily="2" charset="2"/>
              </a:rPr>
              <a:t>accuracy of only 28%. </a:t>
            </a:r>
          </a:p>
          <a:p>
            <a:pPr lvl="1"/>
            <a:r>
              <a:rPr lang="en-US" sz="2000" dirty="0" smtClean="0"/>
              <a:t>It </a:t>
            </a:r>
            <a:r>
              <a:rPr lang="en-US" sz="2000" dirty="0"/>
              <a:t>could not find any features with </a:t>
            </a:r>
            <a:r>
              <a:rPr lang="en-US" sz="2000" dirty="0" smtClean="0"/>
              <a:t>this </a:t>
            </a:r>
            <a:r>
              <a:rPr lang="en-US" sz="2000" dirty="0"/>
              <a:t>architecture</a:t>
            </a:r>
          </a:p>
        </p:txBody>
      </p:sp>
      <p:sp>
        <p:nvSpPr>
          <p:cNvPr id="18" name="TextBox 17"/>
          <p:cNvSpPr txBox="1"/>
          <p:nvPr/>
        </p:nvSpPr>
        <p:spPr>
          <a:xfrm>
            <a:off x="7472819" y="5130680"/>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20</a:t>
            </a:r>
            <a:r>
              <a:rPr lang="en-US" dirty="0" smtClean="0">
                <a:latin typeface="Merriweather" panose="020B0604020202020204" charset="0"/>
              </a:rPr>
              <a:t>] </a:t>
            </a:r>
            <a:r>
              <a:rPr lang="en-US" dirty="0" smtClean="0">
                <a:latin typeface="Merriweather" panose="020B0604020202020204" charset="0"/>
              </a:rPr>
              <a:t>Training Process of model 1 </a:t>
            </a:r>
            <a:endParaRPr lang="en-US" dirty="0">
              <a:latin typeface="Merriweather" panose="020B0604020202020204" charset="0"/>
            </a:endParaRPr>
          </a:p>
        </p:txBody>
      </p:sp>
    </p:spTree>
    <p:extLst>
      <p:ext uri="{BB962C8B-B14F-4D97-AF65-F5344CB8AC3E}">
        <p14:creationId xmlns:p14="http://schemas.microsoft.com/office/powerpoint/2010/main" val="15955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sp>
        <p:nvSpPr>
          <p:cNvPr id="17" name="Google Shape;108;p17"/>
          <p:cNvSpPr txBox="1">
            <a:spLocks noGrp="1"/>
          </p:cNvSpPr>
          <p:nvPr>
            <p:ph type="body" idx="1"/>
          </p:nvPr>
        </p:nvSpPr>
        <p:spPr>
          <a:xfrm>
            <a:off x="755038" y="1659156"/>
            <a:ext cx="971405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smtClean="0"/>
              <a:t>Solution</a:t>
            </a:r>
            <a:endParaRPr lang="en-US" sz="2000" dirty="0"/>
          </a:p>
        </p:txBody>
      </p:sp>
      <p:sp>
        <p:nvSpPr>
          <p:cNvPr id="8" name="Google Shape;108;p17"/>
          <p:cNvSpPr txBox="1">
            <a:spLocks noGrp="1"/>
          </p:cNvSpPr>
          <p:nvPr>
            <p:ph type="body" idx="1"/>
          </p:nvPr>
        </p:nvSpPr>
        <p:spPr>
          <a:xfrm>
            <a:off x="745030" y="2084525"/>
            <a:ext cx="6634027" cy="3624321"/>
          </a:xfrm>
          <a:prstGeom prst="rect">
            <a:avLst/>
          </a:prstGeom>
        </p:spPr>
        <p:txBody>
          <a:bodyPr spcFirstLastPara="1" wrap="square" lIns="91425" tIns="91425" rIns="91425" bIns="91425" anchor="t" anchorCtr="0">
            <a:noAutofit/>
          </a:bodyPr>
          <a:lstStyle/>
          <a:p>
            <a:pPr>
              <a:spcBef>
                <a:spcPts val="0"/>
              </a:spcBef>
            </a:pPr>
            <a:r>
              <a:rPr lang="en-US" sz="2000" dirty="0" smtClean="0"/>
              <a:t>More </a:t>
            </a:r>
            <a:r>
              <a:rPr lang="en-US" sz="2000" dirty="0"/>
              <a:t>advanced architectures</a:t>
            </a:r>
            <a:r>
              <a:rPr lang="en-US" sz="2000" dirty="0" smtClean="0"/>
              <a:t>.</a:t>
            </a:r>
          </a:p>
          <a:p>
            <a:pPr lvl="1"/>
            <a:r>
              <a:rPr lang="en-US" sz="2000" dirty="0" smtClean="0"/>
              <a:t>Since </a:t>
            </a:r>
            <a:r>
              <a:rPr lang="en-US" sz="2000" dirty="0"/>
              <a:t>the first convolutional layer will just extract some simplest characteristics of the image such as edges, lines and </a:t>
            </a:r>
            <a:r>
              <a:rPr lang="en-US" sz="2000" dirty="0" smtClean="0"/>
              <a:t>curves</a:t>
            </a:r>
          </a:p>
          <a:p>
            <a:pPr lvl="1"/>
            <a:r>
              <a:rPr lang="en-US" sz="2000" dirty="0"/>
              <a:t>Apply different techniques such as </a:t>
            </a:r>
            <a:endParaRPr lang="en-US" sz="2000" dirty="0" smtClean="0"/>
          </a:p>
          <a:p>
            <a:pPr lvl="2"/>
            <a:r>
              <a:rPr lang="en-US" sz="2000" b="1" dirty="0" smtClean="0"/>
              <a:t>dropout and pool</a:t>
            </a:r>
          </a:p>
          <a:p>
            <a:pPr lvl="2"/>
            <a:r>
              <a:rPr lang="en-US" sz="2000" b="1" dirty="0" smtClean="0"/>
              <a:t>implement a neural network of more </a:t>
            </a:r>
            <a:r>
              <a:rPr lang="en-US" sz="2000" b="1" dirty="0" smtClean="0"/>
              <a:t>layers</a:t>
            </a:r>
            <a:endParaRPr lang="en-US" sz="2000" b="1" dirty="0" smtClean="0"/>
          </a:p>
          <a:p>
            <a:pPr>
              <a:spcBef>
                <a:spcPts val="0"/>
              </a:spcBef>
            </a:pPr>
            <a:r>
              <a:rPr lang="en-US" sz="2000" dirty="0" smtClean="0"/>
              <a:t>Balance dataset</a:t>
            </a:r>
            <a:endParaRPr lang="en-US" sz="2000" dirty="0"/>
          </a:p>
          <a:p>
            <a:pPr lvl="1"/>
            <a:r>
              <a:rPr lang="en-US" sz="2000" dirty="0" smtClean="0"/>
              <a:t>The </a:t>
            </a:r>
            <a:r>
              <a:rPr lang="en-US" sz="2000" dirty="0"/>
              <a:t>amount of "happy" images was </a:t>
            </a:r>
            <a:r>
              <a:rPr lang="en-US" sz="2000" dirty="0" smtClean="0"/>
              <a:t>even</a:t>
            </a:r>
          </a:p>
          <a:p>
            <a:pPr marL="533400" lvl="1" indent="0">
              <a:buNone/>
            </a:pPr>
            <a:r>
              <a:rPr lang="en-US" sz="2000" dirty="0"/>
              <a:t>	</a:t>
            </a:r>
            <a:r>
              <a:rPr lang="en-US" sz="2000" dirty="0" smtClean="0"/>
              <a:t>bigger(8k</a:t>
            </a:r>
            <a:r>
              <a:rPr lang="en-US" sz="2000" dirty="0"/>
              <a:t>), </a:t>
            </a:r>
            <a:r>
              <a:rPr lang="en-US" sz="2000" dirty="0" smtClean="0"/>
              <a:t>that </a:t>
            </a:r>
            <a:r>
              <a:rPr lang="en-US" sz="2000" dirty="0"/>
              <a:t>is why we decided to </a:t>
            </a:r>
            <a:r>
              <a:rPr lang="en-US" sz="2000" dirty="0" smtClean="0"/>
              <a:t>skip</a:t>
            </a:r>
          </a:p>
          <a:p>
            <a:pPr marL="533400" lvl="1" indent="0">
              <a:buNone/>
            </a:pPr>
            <a:r>
              <a:rPr lang="en-US" sz="2000" dirty="0"/>
              <a:t>	</a:t>
            </a:r>
            <a:r>
              <a:rPr lang="en-US" sz="2000" dirty="0" smtClean="0"/>
              <a:t> </a:t>
            </a:r>
            <a:r>
              <a:rPr lang="en-US" sz="2000" dirty="0"/>
              <a:t>3k random </a:t>
            </a:r>
            <a:r>
              <a:rPr lang="en-US" sz="2000" dirty="0" smtClean="0"/>
              <a:t>"</a:t>
            </a:r>
            <a:r>
              <a:rPr lang="en-US" sz="2000" dirty="0"/>
              <a:t>happy" class </a:t>
            </a:r>
            <a:r>
              <a:rPr lang="en-US" sz="2000" dirty="0" smtClean="0"/>
              <a:t>images</a:t>
            </a:r>
            <a:endParaRPr lang="en-US" sz="2000" dirty="0" smtClean="0"/>
          </a:p>
        </p:txBody>
      </p:sp>
      <p:pic>
        <p:nvPicPr>
          <p:cNvPr id="20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065" y="2364581"/>
            <a:ext cx="4059985" cy="31492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[15] </a:t>
            </a:r>
            <a:r>
              <a:rPr lang="en-US" sz="1200" dirty="0" smtClean="0">
                <a:latin typeface="Merriweather" panose="020B0604020202020204" charset="0"/>
              </a:rPr>
              <a:t>Internet</a:t>
            </a:r>
          </a:p>
          <a:p>
            <a:r>
              <a:rPr lang="en-US" sz="1200" i="1" dirty="0" smtClean="0">
                <a:latin typeface="Merriweather" panose="020B0604020202020204" charset="0"/>
              </a:rPr>
              <a:t>	</a:t>
            </a:r>
            <a:endParaRPr lang="en-US" i="1" dirty="0">
              <a:latin typeface="Merriweather" panose="020B0604020202020204" charset="0"/>
            </a:endParaRPr>
          </a:p>
        </p:txBody>
      </p:sp>
      <p:sp>
        <p:nvSpPr>
          <p:cNvPr id="11" name="TextBox 10"/>
          <p:cNvSpPr txBox="1"/>
          <p:nvPr/>
        </p:nvSpPr>
        <p:spPr>
          <a:xfrm>
            <a:off x="7901596" y="5525535"/>
            <a:ext cx="3547454" cy="307777"/>
          </a:xfrm>
          <a:prstGeom prst="rect">
            <a:avLst/>
          </a:prstGeom>
          <a:noFill/>
        </p:spPr>
        <p:txBody>
          <a:bodyPr wrap="square" rtlCol="0">
            <a:spAutoFit/>
          </a:bodyPr>
          <a:lstStyle/>
          <a:p>
            <a:r>
              <a:rPr lang="en-US" dirty="0">
                <a:latin typeface="Merriweather" panose="020B0604020202020204" charset="0"/>
              </a:rPr>
              <a:t>Figure </a:t>
            </a:r>
            <a:r>
              <a:rPr lang="en-US" dirty="0" smtClean="0">
                <a:latin typeface="Merriweather" panose="020B0604020202020204" charset="0"/>
              </a:rPr>
              <a:t>[15] </a:t>
            </a:r>
            <a:r>
              <a:rPr lang="en-US" dirty="0">
                <a:latin typeface="Merriweather" panose="020B0604020202020204" charset="0"/>
              </a:rPr>
              <a:t>FER-2013 structure </a:t>
            </a:r>
          </a:p>
        </p:txBody>
      </p:sp>
    </p:spTree>
    <p:extLst>
      <p:ext uri="{BB962C8B-B14F-4D97-AF65-F5344CB8AC3E}">
        <p14:creationId xmlns:p14="http://schemas.microsoft.com/office/powerpoint/2010/main" val="345085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sp>
        <p:nvSpPr>
          <p:cNvPr id="17" name="Google Shape;108;p17"/>
          <p:cNvSpPr txBox="1">
            <a:spLocks noGrp="1"/>
          </p:cNvSpPr>
          <p:nvPr>
            <p:ph type="body" idx="1"/>
          </p:nvPr>
        </p:nvSpPr>
        <p:spPr>
          <a:xfrm>
            <a:off x="755038" y="1659156"/>
            <a:ext cx="971405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Solution </a:t>
            </a:r>
            <a:r>
              <a:rPr lang="en-US" sz="2000" b="1" dirty="0" smtClean="0"/>
              <a:t>more advanced architectures</a:t>
            </a:r>
            <a:endParaRPr lang="en-US" sz="2000" b="1" dirty="0"/>
          </a:p>
        </p:txBody>
      </p:sp>
      <p:sp>
        <p:nvSpPr>
          <p:cNvPr id="8" name="Google Shape;108;p17"/>
          <p:cNvSpPr txBox="1">
            <a:spLocks noGrp="1"/>
          </p:cNvSpPr>
          <p:nvPr>
            <p:ph type="body" idx="1"/>
          </p:nvPr>
        </p:nvSpPr>
        <p:spPr>
          <a:xfrm>
            <a:off x="308989" y="2330605"/>
            <a:ext cx="5054748" cy="3624321"/>
          </a:xfrm>
          <a:prstGeom prst="rect">
            <a:avLst/>
          </a:prstGeom>
        </p:spPr>
        <p:txBody>
          <a:bodyPr spcFirstLastPara="1" wrap="square" lIns="91425" tIns="91425" rIns="91425" bIns="91425" anchor="t" anchorCtr="0">
            <a:noAutofit/>
          </a:bodyPr>
          <a:lstStyle/>
          <a:p>
            <a:pPr lvl="1"/>
            <a:r>
              <a:rPr lang="en-US" sz="2000" b="1" dirty="0" smtClean="0"/>
              <a:t>Techniques :</a:t>
            </a:r>
            <a:endParaRPr lang="en-US" sz="2000" b="1" dirty="0"/>
          </a:p>
          <a:p>
            <a:pPr lvl="2"/>
            <a:r>
              <a:rPr lang="en-US" sz="2000" dirty="0"/>
              <a:t>Choosing </a:t>
            </a:r>
            <a:r>
              <a:rPr lang="en-US" sz="2000" dirty="0" err="1" smtClean="0"/>
              <a:t>Hyperparameters</a:t>
            </a:r>
            <a:endParaRPr lang="en-US" sz="2000" dirty="0" smtClean="0"/>
          </a:p>
          <a:p>
            <a:pPr lvl="2">
              <a:buFont typeface="Wingdings" panose="05000000000000000000" pitchFamily="2" charset="2"/>
              <a:buChar char="ð"/>
            </a:pPr>
            <a:r>
              <a:rPr lang="en-US" sz="2000" dirty="0" smtClean="0"/>
              <a:t>the </a:t>
            </a:r>
            <a:r>
              <a:rPr lang="en-US" sz="2000" dirty="0"/>
              <a:t>number and dimension of the filter </a:t>
            </a:r>
            <a:endParaRPr lang="en-US" sz="2000" dirty="0" smtClean="0"/>
          </a:p>
          <a:p>
            <a:pPr lvl="2">
              <a:buFont typeface="Wingdings" panose="05000000000000000000" pitchFamily="2" charset="2"/>
              <a:buChar char="ð"/>
            </a:pPr>
            <a:r>
              <a:rPr lang="en-US" sz="2000" dirty="0" smtClean="0"/>
              <a:t>the </a:t>
            </a:r>
            <a:r>
              <a:rPr lang="en-US" sz="2000" dirty="0"/>
              <a:t>number of </a:t>
            </a:r>
            <a:r>
              <a:rPr lang="en-US" sz="2000" dirty="0" smtClean="0"/>
              <a:t>layers,</a:t>
            </a:r>
          </a:p>
          <a:p>
            <a:pPr lvl="2">
              <a:buFont typeface="Wingdings" panose="05000000000000000000" pitchFamily="2" charset="2"/>
              <a:buChar char="ð"/>
            </a:pPr>
            <a:r>
              <a:rPr lang="en-US" sz="2000" dirty="0" err="1" smtClean="0"/>
              <a:t>ReLU</a:t>
            </a:r>
            <a:r>
              <a:rPr lang="en-US" sz="2000" dirty="0" smtClean="0"/>
              <a:t> non linear function </a:t>
            </a:r>
            <a:r>
              <a:rPr lang="en-US" sz="2000" dirty="0"/>
              <a:t>f(x) = max(0, x</a:t>
            </a:r>
            <a:r>
              <a:rPr lang="en-US" sz="2000" dirty="0" smtClean="0"/>
              <a:t>)</a:t>
            </a:r>
          </a:p>
          <a:p>
            <a:pPr lvl="2"/>
            <a:r>
              <a:rPr lang="en-US" sz="2000" dirty="0"/>
              <a:t>Pooling </a:t>
            </a:r>
            <a:r>
              <a:rPr lang="en-US" sz="2000" dirty="0" smtClean="0"/>
              <a:t>Layers</a:t>
            </a:r>
          </a:p>
          <a:p>
            <a:pPr lvl="2"/>
            <a:r>
              <a:rPr lang="en-US" sz="2000" dirty="0"/>
              <a:t>Dropout Layers</a:t>
            </a:r>
          </a:p>
          <a:p>
            <a:pPr marL="990600" lvl="2" indent="0">
              <a:buNone/>
            </a:pPr>
            <a:endParaRPr lang="en-US" sz="2000" dirty="0"/>
          </a:p>
          <a:p>
            <a:pPr lvl="2"/>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603" y="1575588"/>
            <a:ext cx="4121103" cy="1757139"/>
          </a:xfrm>
          <a:prstGeom prst="rect">
            <a:avLst/>
          </a:prstGeom>
        </p:spPr>
      </p:pic>
      <p:cxnSp>
        <p:nvCxnSpPr>
          <p:cNvPr id="12" name="Straight Connector 11"/>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a:t>
            </a:r>
            <a:r>
              <a:rPr lang="en-US" sz="1200" dirty="0" smtClean="0">
                <a:latin typeface="Merriweather" panose="020B0604020202020204" charset="0"/>
              </a:rPr>
              <a:t>21</a:t>
            </a:r>
            <a:r>
              <a:rPr lang="en-US" sz="1200" dirty="0" smtClean="0">
                <a:latin typeface="Merriweather" panose="020B0604020202020204" charset="0"/>
              </a:rPr>
              <a:t>][22] </a:t>
            </a:r>
            <a:r>
              <a:rPr lang="en-US" sz="1200" dirty="0" smtClean="0">
                <a:latin typeface="Merriweather" panose="020B0604020202020204" charset="0"/>
              </a:rPr>
              <a:t>Internet</a:t>
            </a:r>
          </a:p>
          <a:p>
            <a:r>
              <a:rPr lang="en-US" sz="1200" i="1" dirty="0" smtClean="0">
                <a:latin typeface="Merriweather" panose="020B0604020202020204" charset="0"/>
              </a:rPr>
              <a:t>	</a:t>
            </a:r>
            <a:endParaRPr lang="en-US" i="1" dirty="0">
              <a:latin typeface="Merriweather" panose="020B0604020202020204" charset="0"/>
            </a:endParaRPr>
          </a:p>
        </p:txBody>
      </p:sp>
      <p:sp>
        <p:nvSpPr>
          <p:cNvPr id="14" name="TextBox 13"/>
          <p:cNvSpPr txBox="1"/>
          <p:nvPr/>
        </p:nvSpPr>
        <p:spPr>
          <a:xfrm>
            <a:off x="6918604" y="3523595"/>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21</a:t>
            </a:r>
            <a:r>
              <a:rPr lang="en-US" dirty="0" smtClean="0">
                <a:latin typeface="Merriweather" panose="020B0604020202020204" charset="0"/>
              </a:rPr>
              <a:t>] </a:t>
            </a:r>
            <a:r>
              <a:rPr lang="en-US" dirty="0" err="1" smtClean="0">
                <a:latin typeface="Merriweather" panose="020B0604020202020204" charset="0"/>
              </a:rPr>
              <a:t>ReLU</a:t>
            </a:r>
            <a:r>
              <a:rPr lang="en-US" dirty="0" smtClean="0">
                <a:latin typeface="Merriweather" panose="020B0604020202020204" charset="0"/>
              </a:rPr>
              <a:t>-non </a:t>
            </a:r>
            <a:r>
              <a:rPr lang="en-US" dirty="0">
                <a:latin typeface="Merriweather" panose="020B0604020202020204" charset="0"/>
              </a:rPr>
              <a:t>linear function</a:t>
            </a:r>
          </a:p>
        </p:txBody>
      </p:sp>
      <p:pic>
        <p:nvPicPr>
          <p:cNvPr id="4098" name="Picture 2" descr="Káº¿t quáº£ hÃ¬nh áº£nh cho drop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604" y="3856739"/>
            <a:ext cx="4544850" cy="19104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966820" y="5792594"/>
            <a:ext cx="2939074"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22</a:t>
            </a:r>
            <a:r>
              <a:rPr lang="en-US" dirty="0" smtClean="0">
                <a:latin typeface="Merriweather" panose="020B0604020202020204" charset="0"/>
              </a:rPr>
              <a:t>] Dro</a:t>
            </a:r>
            <a:r>
              <a:rPr lang="en-US" dirty="0" smtClean="0">
                <a:latin typeface="Merriweather" panose="020B0604020202020204" charset="0"/>
              </a:rPr>
              <a:t>pout structure</a:t>
            </a:r>
            <a:endParaRPr lang="en-US" dirty="0">
              <a:latin typeface="Merriweather" panose="020B0604020202020204" charset="0"/>
            </a:endParaRPr>
          </a:p>
        </p:txBody>
      </p:sp>
    </p:spTree>
    <p:extLst>
      <p:ext uri="{BB962C8B-B14F-4D97-AF65-F5344CB8AC3E}">
        <p14:creationId xmlns:p14="http://schemas.microsoft.com/office/powerpoint/2010/main" val="258851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19</a:t>
            </a:fld>
            <a:endParaRPr/>
          </a:p>
        </p:txBody>
      </p:sp>
      <p:sp>
        <p:nvSpPr>
          <p:cNvPr id="17" name="Google Shape;108;p17"/>
          <p:cNvSpPr txBox="1">
            <a:spLocks noGrp="1"/>
          </p:cNvSpPr>
          <p:nvPr>
            <p:ph type="body" idx="1"/>
          </p:nvPr>
        </p:nvSpPr>
        <p:spPr>
          <a:xfrm>
            <a:off x="755038" y="1659156"/>
            <a:ext cx="971405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smtClean="0"/>
              <a:t>2. Model 2 </a:t>
            </a:r>
            <a:r>
              <a:rPr lang="en-US" sz="2000" dirty="0"/>
              <a:t>- 4 x Convolutional Layers, 1x Fully Connected</a:t>
            </a:r>
          </a:p>
        </p:txBody>
      </p:sp>
      <p:sp>
        <p:nvSpPr>
          <p:cNvPr id="2" name="Text Placeholder 1"/>
          <p:cNvSpPr>
            <a:spLocks noGrp="1"/>
          </p:cNvSpPr>
          <p:nvPr>
            <p:ph type="body" idx="1"/>
          </p:nvPr>
        </p:nvSpPr>
        <p:spPr>
          <a:xfrm>
            <a:off x="755038" y="2468700"/>
            <a:ext cx="5992071" cy="2809211"/>
          </a:xfrm>
        </p:spPr>
        <p:txBody>
          <a:bodyPr/>
          <a:lstStyle/>
          <a:p>
            <a:r>
              <a:rPr lang="en-US" sz="2000" dirty="0" smtClean="0"/>
              <a:t>Comment </a:t>
            </a:r>
          </a:p>
          <a:p>
            <a:pPr lvl="1"/>
            <a:r>
              <a:rPr lang="en-US" sz="2000" dirty="0" smtClean="0"/>
              <a:t>This </a:t>
            </a:r>
            <a:r>
              <a:rPr lang="en-US" sz="2000" dirty="0"/>
              <a:t>second model has </a:t>
            </a:r>
            <a:r>
              <a:rPr lang="en-US" sz="2000" b="1" dirty="0"/>
              <a:t>better performances</a:t>
            </a:r>
            <a:r>
              <a:rPr lang="en-US" sz="2000" dirty="0"/>
              <a:t> compared to the first </a:t>
            </a:r>
            <a:r>
              <a:rPr lang="en-US" sz="2000" dirty="0" smtClean="0"/>
              <a:t>one</a:t>
            </a:r>
          </a:p>
          <a:p>
            <a:pPr lvl="1"/>
            <a:r>
              <a:rPr lang="en-US" sz="2000" dirty="0"/>
              <a:t>R</a:t>
            </a:r>
            <a:r>
              <a:rPr lang="en-US" sz="2000" dirty="0" smtClean="0"/>
              <a:t>eaches </a:t>
            </a:r>
            <a:r>
              <a:rPr lang="en-US" sz="2000" dirty="0"/>
              <a:t>a test accuracy up to 35% while still showing </a:t>
            </a:r>
            <a:r>
              <a:rPr lang="en-US" sz="2000" b="1" dirty="0" smtClean="0"/>
              <a:t>overfitting</a:t>
            </a:r>
            <a:r>
              <a:rPr lang="en-US" sz="2000" dirty="0" smtClean="0"/>
              <a:t>.</a:t>
            </a:r>
          </a:p>
          <a:p>
            <a:pPr lvl="1"/>
            <a:r>
              <a:rPr lang="en-US" sz="2000" dirty="0"/>
              <a:t>A</a:t>
            </a:r>
            <a:r>
              <a:rPr lang="en-US" sz="2000" dirty="0" smtClean="0"/>
              <a:t>fter </a:t>
            </a:r>
            <a:r>
              <a:rPr lang="en-US" sz="2000" dirty="0"/>
              <a:t>few iterations it finished learning </a:t>
            </a:r>
            <a:r>
              <a:rPr lang="en-US" sz="2000" dirty="0" err="1"/>
              <a:t>stucking</a:t>
            </a:r>
            <a:r>
              <a:rPr lang="en-US" sz="2000" dirty="0"/>
              <a:t> on </a:t>
            </a:r>
            <a:r>
              <a:rPr lang="en-US" sz="2000" b="1" dirty="0"/>
              <a:t>0.15625 of test </a:t>
            </a:r>
            <a:r>
              <a:rPr lang="en-US" sz="2000" b="1" dirty="0" smtClean="0"/>
              <a:t>accuracy</a:t>
            </a:r>
          </a:p>
          <a:p>
            <a:pPr marL="533400" lvl="1" indent="0">
              <a:buNone/>
            </a:pPr>
            <a:endParaRPr lang="en-US" sz="2000" b="1" dirty="0" smtClean="0"/>
          </a:p>
          <a:p>
            <a:pPr marL="533400" lvl="1" indent="0">
              <a:buNone/>
            </a:pPr>
            <a:r>
              <a:rPr lang="en-US" sz="2000" b="1" dirty="0" smtClean="0">
                <a:sym typeface="Wingdings" panose="05000000000000000000" pitchFamily="2" charset="2"/>
              </a:rPr>
              <a:t> This </a:t>
            </a:r>
            <a:r>
              <a:rPr lang="en-US" sz="2000" b="1" dirty="0">
                <a:sym typeface="Wingdings" panose="05000000000000000000" pitchFamily="2" charset="2"/>
              </a:rPr>
              <a:t>model has been discarded.</a:t>
            </a:r>
            <a:endParaRPr lang="en-US" sz="2000" b="1" dirty="0" smtClean="0"/>
          </a:p>
        </p:txBody>
      </p:sp>
      <p:pic>
        <p:nvPicPr>
          <p:cNvPr id="11" name="Picture 10"/>
          <p:cNvPicPr>
            <a:picLocks noChangeAspect="1"/>
          </p:cNvPicPr>
          <p:nvPr/>
        </p:nvPicPr>
        <p:blipFill>
          <a:blip r:embed="rId3"/>
          <a:stretch>
            <a:fillRect/>
          </a:stretch>
        </p:blipFill>
        <p:spPr>
          <a:xfrm>
            <a:off x="6863227" y="2174487"/>
            <a:ext cx="5133975" cy="3895725"/>
          </a:xfrm>
          <a:prstGeom prst="rect">
            <a:avLst/>
          </a:prstGeom>
        </p:spPr>
      </p:pic>
      <p:sp>
        <p:nvSpPr>
          <p:cNvPr id="12" name="TextBox 11"/>
          <p:cNvSpPr txBox="1"/>
          <p:nvPr/>
        </p:nvSpPr>
        <p:spPr>
          <a:xfrm>
            <a:off x="7309194" y="6070212"/>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23] </a:t>
            </a:r>
            <a:r>
              <a:rPr lang="en-US" dirty="0" smtClean="0">
                <a:latin typeface="Merriweather" panose="020B0604020202020204" charset="0"/>
              </a:rPr>
              <a:t>Training Process of model 2 </a:t>
            </a:r>
            <a:endParaRPr lang="en-US" dirty="0">
              <a:latin typeface="Merriweather" panose="020B0604020202020204" charset="0"/>
            </a:endParaRPr>
          </a:p>
        </p:txBody>
      </p:sp>
    </p:spTree>
    <p:extLst>
      <p:ext uri="{BB962C8B-B14F-4D97-AF65-F5344CB8AC3E}">
        <p14:creationId xmlns:p14="http://schemas.microsoft.com/office/powerpoint/2010/main" val="97631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334200" y="743350"/>
            <a:ext cx="5523600" cy="637200"/>
          </a:xfrm>
          <a:prstGeom prst="rect">
            <a:avLst/>
          </a:prstGeom>
        </p:spPr>
        <p:txBody>
          <a:bodyPr spcFirstLastPara="1" wrap="square" lIns="91425" tIns="91425" rIns="91425" bIns="91425" anchor="ctr" anchorCtr="0">
            <a:noAutofit/>
          </a:bodyPr>
          <a:lstStyle/>
          <a:p>
            <a:r>
              <a:rPr lang="en-US" sz="4000" dirty="0"/>
              <a:t>Content</a:t>
            </a:r>
            <a:endParaRPr sz="4000" dirty="0"/>
          </a:p>
        </p:txBody>
      </p:sp>
      <p:sp>
        <p:nvSpPr>
          <p:cNvPr id="108" name="Google Shape;108;p17"/>
          <p:cNvSpPr txBox="1">
            <a:spLocks noGrp="1"/>
          </p:cNvSpPr>
          <p:nvPr>
            <p:ph type="body" idx="1"/>
          </p:nvPr>
        </p:nvSpPr>
        <p:spPr>
          <a:xfrm>
            <a:off x="1981200" y="1871075"/>
            <a:ext cx="8229600" cy="3403452"/>
          </a:xfrm>
          <a:prstGeom prst="rect">
            <a:avLst/>
          </a:prstGeom>
        </p:spPr>
        <p:txBody>
          <a:bodyPr spcFirstLastPara="1" wrap="square" lIns="91425" tIns="91425" rIns="91425" bIns="91425" anchor="t" anchorCtr="0">
            <a:noAutofit/>
          </a:bodyPr>
          <a:lstStyle/>
          <a:p>
            <a:r>
              <a:rPr lang="en-US" sz="3600" dirty="0" smtClean="0"/>
              <a:t>Abstract</a:t>
            </a:r>
          </a:p>
          <a:p>
            <a:r>
              <a:rPr lang="en-US" sz="3600" dirty="0" smtClean="0"/>
              <a:t>Problem definition</a:t>
            </a:r>
          </a:p>
          <a:p>
            <a:r>
              <a:rPr lang="en-US" sz="3600" dirty="0" smtClean="0"/>
              <a:t>Model Implementation</a:t>
            </a:r>
            <a:endParaRPr lang="en-US" sz="3600" dirty="0"/>
          </a:p>
          <a:p>
            <a:pPr>
              <a:spcBef>
                <a:spcPts val="0"/>
              </a:spcBef>
            </a:pPr>
            <a:r>
              <a:rPr lang="en" sz="3600" dirty="0" smtClean="0"/>
              <a:t>Hardware Design</a:t>
            </a:r>
            <a:endParaRPr sz="3600" dirty="0"/>
          </a:p>
          <a:p>
            <a:pPr>
              <a:spcBef>
                <a:spcPts val="0"/>
              </a:spcBef>
            </a:pPr>
            <a:r>
              <a:rPr lang="en-US" sz="3600" dirty="0" smtClean="0"/>
              <a:t>Experimental results</a:t>
            </a:r>
          </a:p>
          <a:p>
            <a:pPr>
              <a:spcBef>
                <a:spcPts val="0"/>
              </a:spcBef>
            </a:pPr>
            <a:r>
              <a:rPr lang="en-US" sz="3600" dirty="0" smtClean="0"/>
              <a:t>Conclusion</a:t>
            </a:r>
            <a:endParaRPr lang="en-US" sz="3600" dirty="0"/>
          </a:p>
        </p:txBody>
      </p:sp>
      <p:sp>
        <p:nvSpPr>
          <p:cNvPr id="109" name="Google Shape;109;p17"/>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1187183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20</a:t>
            </a:fld>
            <a:endParaRPr/>
          </a:p>
        </p:txBody>
      </p:sp>
      <p:sp>
        <p:nvSpPr>
          <p:cNvPr id="17" name="Google Shape;108;p17"/>
          <p:cNvSpPr txBox="1">
            <a:spLocks noGrp="1"/>
          </p:cNvSpPr>
          <p:nvPr>
            <p:ph type="body" idx="1"/>
          </p:nvPr>
        </p:nvSpPr>
        <p:spPr>
          <a:xfrm>
            <a:off x="755038" y="1659156"/>
            <a:ext cx="971405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smtClean="0"/>
              <a:t>2. Model 2 </a:t>
            </a:r>
            <a:r>
              <a:rPr lang="en-US" sz="2000" dirty="0"/>
              <a:t>- 4 x Convolutional Layers, 1x Fully Connected</a:t>
            </a:r>
          </a:p>
        </p:txBody>
      </p:sp>
      <p:sp>
        <p:nvSpPr>
          <p:cNvPr id="8" name="Google Shape;108;p17"/>
          <p:cNvSpPr txBox="1">
            <a:spLocks noGrp="1"/>
          </p:cNvSpPr>
          <p:nvPr>
            <p:ph type="body" idx="1"/>
          </p:nvPr>
        </p:nvSpPr>
        <p:spPr>
          <a:xfrm>
            <a:off x="755038" y="2286000"/>
            <a:ext cx="9714058" cy="3624321"/>
          </a:xfrm>
          <a:prstGeom prst="rect">
            <a:avLst/>
          </a:prstGeom>
        </p:spPr>
        <p:txBody>
          <a:bodyPr spcFirstLastPara="1" wrap="square" lIns="91425" tIns="91425" rIns="91425" bIns="91425" anchor="t" anchorCtr="0">
            <a:noAutofit/>
          </a:bodyPr>
          <a:lstStyle/>
          <a:p>
            <a:pPr>
              <a:spcBef>
                <a:spcPts val="0"/>
              </a:spcBef>
            </a:pPr>
            <a:r>
              <a:rPr lang="en-US" sz="2000" dirty="0"/>
              <a:t>The second model consists </a:t>
            </a:r>
            <a:r>
              <a:rPr lang="en-US" sz="2000" dirty="0" smtClean="0"/>
              <a:t>of </a:t>
            </a:r>
            <a:r>
              <a:rPr lang="en-US" sz="2000" dirty="0"/>
              <a:t>a </a:t>
            </a:r>
            <a:r>
              <a:rPr lang="en-US" sz="2000" b="1" dirty="0"/>
              <a:t>4 layer convolutional </a:t>
            </a:r>
            <a:r>
              <a:rPr lang="en-US" sz="2000" b="1" dirty="0" smtClean="0"/>
              <a:t>layer </a:t>
            </a:r>
            <a:r>
              <a:rPr lang="en-US" sz="2000" b="1" dirty="0"/>
              <a:t>with a final fully connected layer</a:t>
            </a:r>
            <a:r>
              <a:rPr lang="en-US" sz="2000" b="1" dirty="0" smtClean="0"/>
              <a:t>.</a:t>
            </a:r>
          </a:p>
          <a:p>
            <a:pPr>
              <a:spcBef>
                <a:spcPts val="0"/>
              </a:spcBef>
            </a:pPr>
            <a:r>
              <a:rPr lang="en-US" sz="2000" dirty="0" smtClean="0"/>
              <a:t>The </a:t>
            </a:r>
            <a:r>
              <a:rPr lang="en-US" sz="2000" dirty="0"/>
              <a:t>equation of the classifier is simply</a:t>
            </a:r>
            <a:r>
              <a:rPr lang="en-US" sz="2000" dirty="0" smtClean="0"/>
              <a:t>:</a:t>
            </a:r>
          </a:p>
          <a:p>
            <a:pPr marL="76200" indent="0" algn="ctr">
              <a:spcBef>
                <a:spcPts val="0"/>
              </a:spcBef>
              <a:buNone/>
            </a:pPr>
            <a:endParaRPr lang="en-US" sz="2000" dirty="0"/>
          </a:p>
          <a:p>
            <a:pPr marL="76200" indent="0" algn="ctr">
              <a:spcBef>
                <a:spcPts val="0"/>
              </a:spcBef>
              <a:buNone/>
            </a:pPr>
            <a:r>
              <a:rPr lang="en-US" sz="2000" dirty="0" smtClean="0"/>
              <a:t>	x= </a:t>
            </a:r>
            <a:r>
              <a:rPr lang="en-US" sz="2000" b="1" dirty="0" smtClean="0"/>
              <a:t>maxpool2x2</a:t>
            </a:r>
            <a:r>
              <a:rPr lang="en-US" sz="2000" i="1" dirty="0" smtClean="0"/>
              <a:t>(</a:t>
            </a:r>
            <a:r>
              <a:rPr lang="en-US" sz="2000" b="1" i="1" dirty="0" err="1" smtClean="0"/>
              <a:t>ReLu</a:t>
            </a:r>
            <a:r>
              <a:rPr lang="en-US" sz="2000" i="1" dirty="0" smtClean="0"/>
              <a:t>(</a:t>
            </a:r>
            <a:r>
              <a:rPr lang="en-US" sz="2000" b="1" i="1" dirty="0" err="1" smtClean="0"/>
              <a:t>ReLU</a:t>
            </a:r>
            <a:r>
              <a:rPr lang="en-US" sz="2000" i="1" dirty="0" smtClean="0"/>
              <a:t>(x*W</a:t>
            </a:r>
            <a:r>
              <a:rPr lang="en-US" sz="2000" i="1" baseline="-25000" dirty="0" smtClean="0"/>
              <a:t>1</a:t>
            </a:r>
            <a:r>
              <a:rPr lang="en-US" sz="2000" i="1" dirty="0" smtClean="0"/>
              <a:t> +b</a:t>
            </a:r>
            <a:r>
              <a:rPr lang="en-US" sz="2000" i="1" baseline="-25000" dirty="0" smtClean="0"/>
              <a:t>1</a:t>
            </a:r>
            <a:r>
              <a:rPr lang="en-US" sz="2000" i="1" dirty="0" smtClean="0"/>
              <a:t>)W</a:t>
            </a:r>
            <a:r>
              <a:rPr lang="en-US" sz="2000" i="1" baseline="-25000" dirty="0" smtClean="0"/>
              <a:t>2</a:t>
            </a:r>
            <a:r>
              <a:rPr lang="en-US" sz="2000" i="1" dirty="0" smtClean="0"/>
              <a:t>+b</a:t>
            </a:r>
            <a:r>
              <a:rPr lang="en-US" sz="2000" i="1" baseline="-25000" dirty="0" smtClean="0"/>
              <a:t>2</a:t>
            </a:r>
            <a:r>
              <a:rPr lang="en-US" sz="2000" i="1" dirty="0" smtClean="0"/>
              <a:t>))</a:t>
            </a:r>
          </a:p>
          <a:p>
            <a:pPr marL="76200" indent="0">
              <a:spcBef>
                <a:spcPts val="0"/>
              </a:spcBef>
              <a:buNone/>
            </a:pPr>
            <a:r>
              <a:rPr lang="en-US" sz="2000" i="1" dirty="0" smtClean="0"/>
              <a:t>2 times (also for W</a:t>
            </a:r>
            <a:r>
              <a:rPr lang="en-US" sz="2000" i="1" baseline="-25000" dirty="0" smtClean="0"/>
              <a:t>3</a:t>
            </a:r>
            <a:r>
              <a:rPr lang="en-US" sz="2000" i="1" dirty="0" smtClean="0"/>
              <a:t>,b</a:t>
            </a:r>
            <a:r>
              <a:rPr lang="en-US" sz="2000" i="1" baseline="-25000" dirty="0" smtClean="0"/>
              <a:t>3</a:t>
            </a:r>
            <a:r>
              <a:rPr lang="en-US" sz="2000" i="1" dirty="0" smtClean="0"/>
              <a:t>,W</a:t>
            </a:r>
            <a:r>
              <a:rPr lang="en-US" sz="2000" i="1" baseline="-25000" dirty="0" smtClean="0"/>
              <a:t>4</a:t>
            </a:r>
            <a:r>
              <a:rPr lang="en-US" sz="2000" i="1" dirty="0" smtClean="0"/>
              <a:t>,b</a:t>
            </a:r>
            <a:r>
              <a:rPr lang="en-US" sz="2000" i="1" baseline="-25000" dirty="0" smtClean="0"/>
              <a:t>4</a:t>
            </a:r>
          </a:p>
          <a:p>
            <a:pPr marL="76200" indent="0">
              <a:spcBef>
                <a:spcPts val="0"/>
              </a:spcBef>
              <a:buNone/>
            </a:pPr>
            <a:r>
              <a:rPr lang="en-US" sz="2000" dirty="0" smtClean="0"/>
              <a:t>   </a:t>
            </a:r>
          </a:p>
          <a:p>
            <a:pPr marL="76200" indent="0">
              <a:spcBef>
                <a:spcPts val="0"/>
              </a:spcBef>
              <a:buNone/>
            </a:pPr>
            <a:r>
              <a:rPr lang="en-US" sz="2000" dirty="0" smtClean="0"/>
              <a:t> 			  y= </a:t>
            </a:r>
            <a:r>
              <a:rPr lang="en-US" sz="2000" b="1" dirty="0" err="1" smtClean="0"/>
              <a:t>softmax</a:t>
            </a:r>
            <a:r>
              <a:rPr lang="en-US" sz="2000" dirty="0" smtClean="0"/>
              <a:t>(xW</a:t>
            </a:r>
            <a:r>
              <a:rPr lang="en-US" sz="2000" baseline="-25000" dirty="0" smtClean="0"/>
              <a:t>5</a:t>
            </a:r>
            <a:r>
              <a:rPr lang="en-US" sz="2000" dirty="0" smtClean="0"/>
              <a:t>+b</a:t>
            </a:r>
            <a:r>
              <a:rPr lang="en-US" sz="2000" baseline="-25000" dirty="0" smtClean="0"/>
              <a:t>5</a:t>
            </a:r>
            <a:r>
              <a:rPr lang="en-US" sz="2000" dirty="0" smtClean="0"/>
              <a:t>)</a:t>
            </a:r>
          </a:p>
          <a:p>
            <a:pPr marL="76200" indent="0">
              <a:spcBef>
                <a:spcPts val="0"/>
              </a:spcBef>
              <a:buNone/>
            </a:pPr>
            <a:endParaRPr lang="en-US" sz="2000" dirty="0" smtClean="0"/>
          </a:p>
          <a:p>
            <a:pPr marL="76200" indent="0" algn="ctr">
              <a:spcBef>
                <a:spcPts val="0"/>
              </a:spcBef>
              <a:buNone/>
            </a:pPr>
            <a:r>
              <a:rPr lang="en-US" sz="2000" dirty="0">
                <a:sym typeface="Wingdings" panose="05000000000000000000" pitchFamily="2" charset="2"/>
              </a:rPr>
              <a:t>1,2,3 layers</a:t>
            </a:r>
            <a:r>
              <a:rPr lang="en-US" sz="2000" dirty="0" smtClean="0">
                <a:sym typeface="Wingdings" panose="05000000000000000000" pitchFamily="2" charset="2"/>
              </a:rPr>
              <a:t>, 16 filters with a dimension </a:t>
            </a:r>
            <a:r>
              <a:rPr lang="en-US" sz="2000" dirty="0">
                <a:sym typeface="Wingdings" panose="05000000000000000000" pitchFamily="2" charset="2"/>
              </a:rPr>
              <a:t>of 7x7 </a:t>
            </a:r>
          </a:p>
          <a:p>
            <a:pPr marL="76200" indent="0" algn="ctr">
              <a:spcBef>
                <a:spcPts val="0"/>
              </a:spcBef>
              <a:buNone/>
            </a:pPr>
            <a:r>
              <a:rPr lang="en-US" sz="2000" dirty="0">
                <a:sym typeface="Wingdings" panose="05000000000000000000" pitchFamily="2" charset="2"/>
              </a:rPr>
              <a:t>4,5,6 a dimension of 5x5</a:t>
            </a:r>
          </a:p>
          <a:p>
            <a:pPr marL="76200" indent="0" algn="ctr">
              <a:spcBef>
                <a:spcPts val="0"/>
              </a:spcBef>
              <a:buNone/>
            </a:pPr>
            <a:r>
              <a:rPr lang="en-US" sz="2000" dirty="0" err="1"/>
              <a:t>AdamOptimizer</a:t>
            </a:r>
            <a:r>
              <a:rPr lang="en-US" sz="2000" dirty="0"/>
              <a:t> with a learning rate of 0.001 s.</a:t>
            </a:r>
          </a:p>
          <a:p>
            <a:pPr marL="76200" indent="0">
              <a:spcBef>
                <a:spcPts val="0"/>
              </a:spcBef>
              <a:buNone/>
            </a:pPr>
            <a:endParaRPr lang="en-US" sz="2000" dirty="0" smtClean="0"/>
          </a:p>
          <a:p>
            <a:pPr marL="76200" indent="0">
              <a:spcBef>
                <a:spcPts val="0"/>
              </a:spcBef>
              <a:buNone/>
            </a:pPr>
            <a:endParaRPr lang="en-US" sz="2000" baseline="-25000" dirty="0"/>
          </a:p>
          <a:p>
            <a:pPr marL="76200" indent="0">
              <a:spcBef>
                <a:spcPts val="0"/>
              </a:spcBef>
              <a:buNone/>
            </a:pPr>
            <a:endParaRPr lang="en-US" sz="2000" baseline="-25000" dirty="0" smtClean="0"/>
          </a:p>
          <a:p>
            <a:pPr marL="76200" indent="0">
              <a:spcBef>
                <a:spcPts val="0"/>
              </a:spcBef>
              <a:buNone/>
            </a:pPr>
            <a:endParaRPr lang="en-US" sz="2000" dirty="0" smtClean="0"/>
          </a:p>
          <a:p>
            <a:pPr>
              <a:spcBef>
                <a:spcPts val="0"/>
              </a:spcBef>
            </a:pPr>
            <a:endParaRPr lang="en-US" sz="2000" dirty="0"/>
          </a:p>
        </p:txBody>
      </p:sp>
    </p:spTree>
    <p:extLst>
      <p:ext uri="{BB962C8B-B14F-4D97-AF65-F5344CB8AC3E}">
        <p14:creationId xmlns:p14="http://schemas.microsoft.com/office/powerpoint/2010/main" val="366768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21</a:t>
            </a:fld>
            <a:endParaRPr/>
          </a:p>
        </p:txBody>
      </p:sp>
      <p:sp>
        <p:nvSpPr>
          <p:cNvPr id="17" name="Google Shape;108;p17"/>
          <p:cNvSpPr txBox="1">
            <a:spLocks noGrp="1"/>
          </p:cNvSpPr>
          <p:nvPr>
            <p:ph type="body" idx="1"/>
          </p:nvPr>
        </p:nvSpPr>
        <p:spPr>
          <a:xfrm>
            <a:off x="755038" y="1659156"/>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Model 3: Computational graph - 6 Layers, </a:t>
            </a:r>
            <a:r>
              <a:rPr lang="en-US" sz="2000" dirty="0" err="1"/>
              <a:t>Conv-Relu-Maxpool</a:t>
            </a:r>
            <a:r>
              <a:rPr lang="en-US" sz="2000" dirty="0"/>
              <a:t>, 1 Fully Connected</a:t>
            </a:r>
          </a:p>
        </p:txBody>
      </p:sp>
      <p:sp>
        <p:nvSpPr>
          <p:cNvPr id="8" name="Google Shape;108;p17"/>
          <p:cNvSpPr txBox="1">
            <a:spLocks noGrp="1"/>
          </p:cNvSpPr>
          <p:nvPr>
            <p:ph type="body" idx="1"/>
          </p:nvPr>
        </p:nvSpPr>
        <p:spPr>
          <a:xfrm>
            <a:off x="755038" y="2286000"/>
            <a:ext cx="9714058" cy="3958683"/>
          </a:xfrm>
          <a:prstGeom prst="rect">
            <a:avLst/>
          </a:prstGeom>
        </p:spPr>
        <p:txBody>
          <a:bodyPr spcFirstLastPara="1" wrap="square" lIns="91425" tIns="91425" rIns="91425" bIns="91425" anchor="t" anchorCtr="0">
            <a:noAutofit/>
          </a:bodyPr>
          <a:lstStyle/>
          <a:p>
            <a:pPr>
              <a:spcBef>
                <a:spcPts val="0"/>
              </a:spcBef>
            </a:pPr>
            <a:r>
              <a:rPr lang="en-US" sz="2000" dirty="0"/>
              <a:t>The third model consists in a </a:t>
            </a:r>
            <a:r>
              <a:rPr lang="en-US" sz="2000" b="1" dirty="0"/>
              <a:t>6 layer convolutional </a:t>
            </a:r>
            <a:r>
              <a:rPr lang="en-US" sz="2000" b="1" dirty="0" smtClean="0"/>
              <a:t>layers with </a:t>
            </a:r>
            <a:r>
              <a:rPr lang="en-US" sz="2000" b="1" dirty="0"/>
              <a:t>a final fully connected layer</a:t>
            </a:r>
            <a:r>
              <a:rPr lang="en-US" sz="2000" b="1" dirty="0" smtClean="0"/>
              <a:t>.</a:t>
            </a:r>
          </a:p>
          <a:p>
            <a:pPr>
              <a:spcBef>
                <a:spcPts val="0"/>
              </a:spcBef>
            </a:pPr>
            <a:r>
              <a:rPr lang="en-US" sz="2000" dirty="0" smtClean="0"/>
              <a:t>The equation of the classifier is simply:</a:t>
            </a:r>
          </a:p>
          <a:p>
            <a:pPr marL="76200" indent="0" algn="ctr">
              <a:spcBef>
                <a:spcPts val="0"/>
              </a:spcBef>
              <a:buNone/>
            </a:pPr>
            <a:r>
              <a:rPr lang="en-US" sz="2000" dirty="0"/>
              <a:t>	</a:t>
            </a:r>
            <a:r>
              <a:rPr lang="en-US" sz="2000" dirty="0" smtClean="0"/>
              <a:t>		x1= </a:t>
            </a:r>
            <a:r>
              <a:rPr lang="en-US" sz="2000" b="1" dirty="0" smtClean="0"/>
              <a:t>maxpool2x2</a:t>
            </a:r>
            <a:r>
              <a:rPr lang="en-US" sz="2000" i="1" dirty="0" smtClean="0"/>
              <a:t>(</a:t>
            </a:r>
            <a:r>
              <a:rPr lang="en-US" sz="2000" b="1" i="1" dirty="0" err="1" smtClean="0"/>
              <a:t>ReLu</a:t>
            </a:r>
            <a:r>
              <a:rPr lang="en-US" sz="2000" i="1" dirty="0" smtClean="0"/>
              <a:t>(</a:t>
            </a:r>
            <a:r>
              <a:rPr lang="en-US" sz="2000" b="1" i="1" dirty="0" err="1" smtClean="0"/>
              <a:t>ReLU</a:t>
            </a:r>
            <a:r>
              <a:rPr lang="en-US" sz="2000" i="1" dirty="0" smtClean="0"/>
              <a:t>(x*W</a:t>
            </a:r>
            <a:r>
              <a:rPr lang="en-US" sz="2000" i="1" baseline="-25000" dirty="0" smtClean="0"/>
              <a:t>1</a:t>
            </a:r>
            <a:r>
              <a:rPr lang="en-US" sz="2000" i="1" dirty="0" smtClean="0"/>
              <a:t> +b</a:t>
            </a:r>
            <a:r>
              <a:rPr lang="en-US" sz="2000" i="1" baseline="-25000" dirty="0" smtClean="0"/>
              <a:t>1</a:t>
            </a:r>
            <a:r>
              <a:rPr lang="en-US" sz="2000" i="1" dirty="0" smtClean="0"/>
              <a:t>)W</a:t>
            </a:r>
            <a:r>
              <a:rPr lang="en-US" sz="2000" i="1" baseline="-25000" dirty="0" smtClean="0"/>
              <a:t>2</a:t>
            </a:r>
            <a:r>
              <a:rPr lang="en-US" sz="2000" i="1" dirty="0" smtClean="0"/>
              <a:t>+b</a:t>
            </a:r>
            <a:r>
              <a:rPr lang="en-US" sz="2000" i="1" baseline="-25000" dirty="0" smtClean="0"/>
              <a:t>2</a:t>
            </a:r>
            <a:r>
              <a:rPr lang="en-US" sz="2000" i="1" dirty="0" smtClean="0"/>
              <a:t>))</a:t>
            </a:r>
          </a:p>
          <a:p>
            <a:pPr marL="76200" indent="0">
              <a:spcBef>
                <a:spcPts val="0"/>
              </a:spcBef>
              <a:buNone/>
            </a:pPr>
            <a:r>
              <a:rPr lang="en-US" sz="2000" i="1" dirty="0" smtClean="0"/>
              <a:t>2 times (also for W</a:t>
            </a:r>
            <a:r>
              <a:rPr lang="en-US" sz="2000" i="1" baseline="-25000" dirty="0" smtClean="0"/>
              <a:t>3</a:t>
            </a:r>
            <a:r>
              <a:rPr lang="en-US" sz="2000" i="1" dirty="0" smtClean="0"/>
              <a:t>,b</a:t>
            </a:r>
            <a:r>
              <a:rPr lang="en-US" sz="2000" i="1" baseline="-25000" dirty="0" smtClean="0"/>
              <a:t>3</a:t>
            </a:r>
            <a:r>
              <a:rPr lang="en-US" sz="2000" i="1" dirty="0" smtClean="0"/>
              <a:t>,W</a:t>
            </a:r>
            <a:r>
              <a:rPr lang="en-US" sz="2000" i="1" baseline="-25000" dirty="0" smtClean="0"/>
              <a:t>4</a:t>
            </a:r>
            <a:r>
              <a:rPr lang="en-US" sz="2000" i="1" dirty="0" smtClean="0"/>
              <a:t>,b</a:t>
            </a:r>
            <a:r>
              <a:rPr lang="en-US" sz="2000" i="1" baseline="-25000" dirty="0" smtClean="0"/>
              <a:t>4</a:t>
            </a:r>
            <a:r>
              <a:rPr lang="en-US" sz="2000" i="1" dirty="0" smtClean="0"/>
              <a:t>)</a:t>
            </a:r>
            <a:endParaRPr lang="en-US" sz="2000" i="1" baseline="-25000" dirty="0" smtClean="0"/>
          </a:p>
          <a:p>
            <a:pPr marL="76200" indent="0" algn="ctr">
              <a:spcBef>
                <a:spcPts val="0"/>
              </a:spcBef>
              <a:buNone/>
            </a:pPr>
            <a:r>
              <a:rPr lang="en-US" sz="2000" dirty="0" smtClean="0"/>
              <a:t>x2 = </a:t>
            </a:r>
            <a:r>
              <a:rPr lang="en-US" sz="2000" b="1" i="1" dirty="0" err="1" smtClean="0"/>
              <a:t>ReLU</a:t>
            </a:r>
            <a:r>
              <a:rPr lang="en-US" sz="2000" i="1" dirty="0" smtClean="0"/>
              <a:t>(x</a:t>
            </a:r>
            <a:r>
              <a:rPr lang="en-US" sz="2000" i="1" baseline="-25000" dirty="0" smtClean="0"/>
              <a:t>1</a:t>
            </a:r>
            <a:r>
              <a:rPr lang="en-US" sz="2000" i="1" dirty="0" smtClean="0"/>
              <a:t>*W</a:t>
            </a:r>
            <a:r>
              <a:rPr lang="en-US" sz="2000" i="1" baseline="-25000" dirty="0" smtClean="0"/>
              <a:t>5</a:t>
            </a:r>
            <a:r>
              <a:rPr lang="en-US" sz="2000" i="1" dirty="0" smtClean="0"/>
              <a:t>+b5)</a:t>
            </a:r>
          </a:p>
          <a:p>
            <a:pPr marL="76200" indent="0">
              <a:spcBef>
                <a:spcPts val="0"/>
              </a:spcBef>
              <a:buNone/>
            </a:pPr>
            <a:r>
              <a:rPr lang="en-US" sz="2000" dirty="0" smtClean="0"/>
              <a:t>There </a:t>
            </a:r>
            <a:r>
              <a:rPr lang="en-US" sz="2000" dirty="0"/>
              <a:t>is 1 additional </a:t>
            </a:r>
            <a:r>
              <a:rPr lang="en-US" sz="2000" dirty="0" err="1"/>
              <a:t>conv</a:t>
            </a:r>
            <a:r>
              <a:rPr lang="en-US" sz="2000" dirty="0"/>
              <a:t> layer and finally a fully connected layer at the end.</a:t>
            </a:r>
            <a:endParaRPr lang="en-US" sz="2000" dirty="0" smtClean="0"/>
          </a:p>
          <a:p>
            <a:pPr marL="76200" indent="0">
              <a:spcBef>
                <a:spcPts val="0"/>
              </a:spcBef>
              <a:buNone/>
            </a:pPr>
            <a:r>
              <a:rPr lang="en-US" sz="2000" dirty="0" smtClean="0"/>
              <a:t> 			  	y= </a:t>
            </a:r>
            <a:r>
              <a:rPr lang="en-US" sz="2000" b="1" dirty="0" err="1" smtClean="0"/>
              <a:t>softmax</a:t>
            </a:r>
            <a:r>
              <a:rPr lang="en-US" sz="2000" dirty="0" smtClean="0"/>
              <a:t>(x</a:t>
            </a:r>
            <a:r>
              <a:rPr lang="en-US" sz="2000" baseline="-25000" dirty="0" smtClean="0"/>
              <a:t>2</a:t>
            </a:r>
            <a:r>
              <a:rPr lang="en-US" sz="2000" dirty="0" smtClean="0"/>
              <a:t>*W</a:t>
            </a:r>
            <a:r>
              <a:rPr lang="en-US" sz="2000" baseline="-25000" dirty="0" smtClean="0"/>
              <a:t>6</a:t>
            </a:r>
            <a:r>
              <a:rPr lang="en-US" sz="2000" dirty="0" smtClean="0"/>
              <a:t>+b</a:t>
            </a:r>
            <a:r>
              <a:rPr lang="en-US" sz="2000" baseline="-25000" dirty="0"/>
              <a:t>6</a:t>
            </a:r>
            <a:r>
              <a:rPr lang="en-US" sz="2000" dirty="0" smtClean="0"/>
              <a:t>)</a:t>
            </a:r>
          </a:p>
          <a:p>
            <a:pPr marL="76200" indent="0">
              <a:spcBef>
                <a:spcPts val="0"/>
              </a:spcBef>
              <a:buNone/>
            </a:pPr>
            <a:endParaRPr lang="en-US" sz="2000" dirty="0" smtClean="0"/>
          </a:p>
          <a:p>
            <a:pPr marL="76200" indent="0" algn="ctr">
              <a:spcBef>
                <a:spcPts val="0"/>
              </a:spcBef>
              <a:buNone/>
            </a:pPr>
            <a:r>
              <a:rPr lang="en-US" sz="2000" dirty="0">
                <a:sym typeface="Wingdings" panose="05000000000000000000" pitchFamily="2" charset="2"/>
              </a:rPr>
              <a:t>1,2,3 layers, 22 with a dimension of 8x8</a:t>
            </a:r>
          </a:p>
          <a:p>
            <a:pPr marL="76200" indent="0" algn="ctr">
              <a:spcBef>
                <a:spcPts val="0"/>
              </a:spcBef>
              <a:buNone/>
            </a:pPr>
            <a:r>
              <a:rPr lang="en-US" sz="2000" dirty="0">
                <a:sym typeface="Wingdings" panose="05000000000000000000" pitchFamily="2" charset="2"/>
              </a:rPr>
              <a:t>4,5,6 a dimension of </a:t>
            </a:r>
            <a:r>
              <a:rPr lang="en-US" sz="2000" dirty="0" smtClean="0">
                <a:sym typeface="Wingdings" panose="05000000000000000000" pitchFamily="2" charset="2"/>
              </a:rPr>
              <a:t>4x4</a:t>
            </a:r>
            <a:endParaRPr lang="en-US" sz="2000" dirty="0">
              <a:sym typeface="Wingdings" panose="05000000000000000000" pitchFamily="2" charset="2"/>
            </a:endParaRPr>
          </a:p>
          <a:p>
            <a:pPr marL="76200" indent="0" algn="ctr">
              <a:spcBef>
                <a:spcPts val="0"/>
              </a:spcBef>
              <a:buNone/>
            </a:pPr>
            <a:r>
              <a:rPr lang="en-US" sz="2000" dirty="0" err="1"/>
              <a:t>AdamOptimizer</a:t>
            </a:r>
            <a:r>
              <a:rPr lang="en-US" sz="2000" dirty="0"/>
              <a:t> with a learning rate of 0.001 s.</a:t>
            </a:r>
          </a:p>
          <a:p>
            <a:pPr marL="76200" indent="0">
              <a:spcBef>
                <a:spcPts val="0"/>
              </a:spcBef>
              <a:buNone/>
            </a:pPr>
            <a:endParaRPr lang="en-US" sz="2000" dirty="0" smtClean="0"/>
          </a:p>
          <a:p>
            <a:pPr marL="76200" indent="0">
              <a:spcBef>
                <a:spcPts val="0"/>
              </a:spcBef>
              <a:buNone/>
            </a:pPr>
            <a:endParaRPr lang="en-US" sz="2000" baseline="-25000" dirty="0"/>
          </a:p>
          <a:p>
            <a:pPr marL="76200" indent="0">
              <a:spcBef>
                <a:spcPts val="0"/>
              </a:spcBef>
              <a:buNone/>
            </a:pPr>
            <a:endParaRPr lang="en-US" sz="2000" baseline="-25000" dirty="0" smtClean="0"/>
          </a:p>
          <a:p>
            <a:pPr marL="76200" indent="0">
              <a:spcBef>
                <a:spcPts val="0"/>
              </a:spcBef>
              <a:buNone/>
            </a:pPr>
            <a:endParaRPr lang="en-US" sz="2000" dirty="0" smtClean="0"/>
          </a:p>
          <a:p>
            <a:pPr>
              <a:spcBef>
                <a:spcPts val="0"/>
              </a:spcBef>
            </a:pPr>
            <a:endParaRPr lang="en-US" sz="2000" dirty="0"/>
          </a:p>
        </p:txBody>
      </p:sp>
    </p:spTree>
    <p:extLst>
      <p:ext uri="{BB962C8B-B14F-4D97-AF65-F5344CB8AC3E}">
        <p14:creationId xmlns:p14="http://schemas.microsoft.com/office/powerpoint/2010/main" val="545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22</a:t>
            </a:fld>
            <a:endParaRPr/>
          </a:p>
        </p:txBody>
      </p:sp>
      <p:sp>
        <p:nvSpPr>
          <p:cNvPr id="17" name="Google Shape;108;p17"/>
          <p:cNvSpPr txBox="1">
            <a:spLocks noGrp="1"/>
          </p:cNvSpPr>
          <p:nvPr>
            <p:ph type="body" idx="1"/>
          </p:nvPr>
        </p:nvSpPr>
        <p:spPr>
          <a:xfrm>
            <a:off x="756661" y="1485615"/>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Model 3: Computational graph - 6 Layers, </a:t>
            </a:r>
            <a:r>
              <a:rPr lang="en-US" sz="2000" dirty="0" err="1"/>
              <a:t>Conv-Relu-Maxpool</a:t>
            </a:r>
            <a:r>
              <a:rPr lang="en-US" sz="2000" dirty="0"/>
              <a:t>, 1 Fully Connected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103" y="1877367"/>
            <a:ext cx="6899701" cy="4212631"/>
          </a:xfrm>
          <a:prstGeom prst="rect">
            <a:avLst/>
          </a:prstGeom>
        </p:spPr>
      </p:pic>
      <p:sp>
        <p:nvSpPr>
          <p:cNvPr id="7" name="TextBox 6"/>
          <p:cNvSpPr txBox="1"/>
          <p:nvPr/>
        </p:nvSpPr>
        <p:spPr>
          <a:xfrm>
            <a:off x="4411415" y="6173973"/>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24] The chosen </a:t>
            </a:r>
            <a:r>
              <a:rPr lang="en-US" dirty="0" smtClean="0">
                <a:latin typeface="Merriweather" panose="020B0604020202020204" charset="0"/>
              </a:rPr>
              <a:t>model</a:t>
            </a:r>
            <a:endParaRPr lang="en-US" dirty="0">
              <a:latin typeface="Merriweather" panose="020B0604020202020204" charset="0"/>
            </a:endParaRPr>
          </a:p>
        </p:txBody>
      </p:sp>
    </p:spTree>
    <p:extLst>
      <p:ext uri="{BB962C8B-B14F-4D97-AF65-F5344CB8AC3E}">
        <p14:creationId xmlns:p14="http://schemas.microsoft.com/office/powerpoint/2010/main" val="357659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23</a:t>
            </a:fld>
            <a:endParaRPr/>
          </a:p>
        </p:txBody>
      </p:sp>
      <p:sp>
        <p:nvSpPr>
          <p:cNvPr id="17" name="Google Shape;108;p17"/>
          <p:cNvSpPr txBox="1">
            <a:spLocks noGrp="1"/>
          </p:cNvSpPr>
          <p:nvPr>
            <p:ph type="body" idx="1"/>
          </p:nvPr>
        </p:nvSpPr>
        <p:spPr>
          <a:xfrm>
            <a:off x="755038" y="1659156"/>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Model 3: Computational graph - 6 Layers, </a:t>
            </a:r>
            <a:r>
              <a:rPr lang="en-US" sz="2000" dirty="0" err="1"/>
              <a:t>Conv-Relu-Maxpool</a:t>
            </a:r>
            <a:r>
              <a:rPr lang="en-US" sz="2000" dirty="0"/>
              <a:t>, 1 Fully Connected</a:t>
            </a:r>
          </a:p>
        </p:txBody>
      </p:sp>
      <p:sp>
        <p:nvSpPr>
          <p:cNvPr id="9" name="Text Placeholder 1"/>
          <p:cNvSpPr>
            <a:spLocks noGrp="1"/>
          </p:cNvSpPr>
          <p:nvPr>
            <p:ph type="body" idx="1"/>
          </p:nvPr>
        </p:nvSpPr>
        <p:spPr>
          <a:xfrm>
            <a:off x="752350" y="4873094"/>
            <a:ext cx="11235999" cy="1422710"/>
          </a:xfrm>
        </p:spPr>
        <p:txBody>
          <a:bodyPr/>
          <a:lstStyle/>
          <a:p>
            <a:r>
              <a:rPr lang="en-US" sz="2000" dirty="0" smtClean="0"/>
              <a:t>Comment </a:t>
            </a:r>
          </a:p>
          <a:p>
            <a:pPr lvl="1"/>
            <a:r>
              <a:rPr lang="en-US" sz="2000" dirty="0"/>
              <a:t>This second model reaches </a:t>
            </a:r>
            <a:r>
              <a:rPr lang="en-US" sz="2000" b="1" dirty="0"/>
              <a:t>a test accuracy up to </a:t>
            </a:r>
            <a:r>
              <a:rPr lang="en-US" sz="2000" b="1" dirty="0" smtClean="0"/>
              <a:t>62% </a:t>
            </a:r>
            <a:r>
              <a:rPr lang="en-US" sz="2000" dirty="0"/>
              <a:t>which is the best result </a:t>
            </a:r>
            <a:r>
              <a:rPr lang="en-US" sz="2000" dirty="0" smtClean="0"/>
              <a:t>could be got</a:t>
            </a:r>
            <a:r>
              <a:rPr lang="en-US" sz="2000" dirty="0"/>
              <a:t>. </a:t>
            </a:r>
            <a:r>
              <a:rPr lang="en-US" sz="2000" dirty="0" smtClean="0"/>
              <a:t>Model have </a:t>
            </a:r>
            <a:r>
              <a:rPr lang="en-US" sz="2000" b="1" dirty="0"/>
              <a:t>prevented the overfitting problem</a:t>
            </a:r>
            <a:r>
              <a:rPr lang="en-US" sz="2000" dirty="0"/>
              <a:t> observed with the previous models.</a:t>
            </a:r>
            <a:endParaRPr lang="en-US" sz="2000" b="1"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350" y="2218738"/>
            <a:ext cx="3614863" cy="23827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241" y="2153556"/>
            <a:ext cx="3377238" cy="2447947"/>
          </a:xfrm>
          <a:prstGeom prst="rect">
            <a:avLst/>
          </a:prstGeom>
        </p:spPr>
      </p:pic>
      <p:sp>
        <p:nvSpPr>
          <p:cNvPr id="14" name="TextBox 13"/>
          <p:cNvSpPr txBox="1"/>
          <p:nvPr/>
        </p:nvSpPr>
        <p:spPr>
          <a:xfrm>
            <a:off x="6663961" y="4714299"/>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26] </a:t>
            </a:r>
            <a:r>
              <a:rPr lang="en-US" dirty="0" smtClean="0">
                <a:latin typeface="Merriweather" panose="020B0604020202020204" charset="0"/>
              </a:rPr>
              <a:t>Accuracy of chosen model</a:t>
            </a:r>
            <a:endParaRPr lang="en-US" dirty="0">
              <a:latin typeface="Merriweather" panose="020B0604020202020204" charset="0"/>
            </a:endParaRPr>
          </a:p>
        </p:txBody>
      </p:sp>
      <p:sp>
        <p:nvSpPr>
          <p:cNvPr id="15" name="TextBox 14"/>
          <p:cNvSpPr txBox="1"/>
          <p:nvPr/>
        </p:nvSpPr>
        <p:spPr>
          <a:xfrm>
            <a:off x="1339574" y="4700481"/>
            <a:ext cx="3758822" cy="307777"/>
          </a:xfrm>
          <a:prstGeom prst="rect">
            <a:avLst/>
          </a:prstGeom>
          <a:noFill/>
        </p:spPr>
        <p:txBody>
          <a:bodyPr wrap="square" rtlCol="0">
            <a:spAutoFit/>
          </a:bodyPr>
          <a:lstStyle/>
          <a:p>
            <a:r>
              <a:rPr lang="en-US" dirty="0" smtClean="0">
                <a:latin typeface="Merriweather" panose="020B0604020202020204" charset="0"/>
              </a:rPr>
              <a:t>Figure </a:t>
            </a:r>
            <a:r>
              <a:rPr lang="en-US" dirty="0" smtClean="0">
                <a:latin typeface="Merriweather" panose="020B0604020202020204" charset="0"/>
              </a:rPr>
              <a:t>[25] </a:t>
            </a:r>
            <a:r>
              <a:rPr lang="en-US" dirty="0" smtClean="0">
                <a:latin typeface="Merriweather" panose="020B0604020202020204" charset="0"/>
              </a:rPr>
              <a:t>Cross entropy loss graph</a:t>
            </a:r>
            <a:endParaRPr lang="en-US" dirty="0">
              <a:latin typeface="Merriweather" panose="020B0604020202020204" charset="0"/>
            </a:endParaRPr>
          </a:p>
        </p:txBody>
      </p:sp>
    </p:spTree>
    <p:extLst>
      <p:ext uri="{BB962C8B-B14F-4D97-AF65-F5344CB8AC3E}">
        <p14:creationId xmlns:p14="http://schemas.microsoft.com/office/powerpoint/2010/main" val="310715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24</a:t>
            </a:fld>
            <a:endParaRPr/>
          </a:p>
        </p:txBody>
      </p:sp>
      <p:sp>
        <p:nvSpPr>
          <p:cNvPr id="17" name="Google Shape;108;p17"/>
          <p:cNvSpPr txBox="1">
            <a:spLocks noGrp="1"/>
          </p:cNvSpPr>
          <p:nvPr>
            <p:ph type="body" idx="1"/>
          </p:nvPr>
        </p:nvSpPr>
        <p:spPr>
          <a:xfrm>
            <a:off x="755038" y="1659156"/>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Model 3: Computational graph - 6 Layers, </a:t>
            </a:r>
            <a:r>
              <a:rPr lang="en-US" sz="2000" dirty="0" err="1"/>
              <a:t>Conv-Relu-Maxpool</a:t>
            </a:r>
            <a:r>
              <a:rPr lang="en-US" sz="2000" dirty="0"/>
              <a:t>, 1 Fully </a:t>
            </a:r>
            <a:r>
              <a:rPr lang="en-US" sz="2000" dirty="0" smtClean="0"/>
              <a:t>Connected</a:t>
            </a:r>
          </a:p>
          <a:p>
            <a:pPr marL="76200" indent="0">
              <a:spcBef>
                <a:spcPts val="0"/>
              </a:spcBef>
              <a:buNone/>
            </a:pPr>
            <a:endParaRPr lang="en-US" sz="2000" dirty="0"/>
          </a:p>
          <a:p>
            <a:pPr>
              <a:spcBef>
                <a:spcPts val="0"/>
              </a:spcBef>
            </a:pPr>
            <a:r>
              <a:rPr lang="en-US" sz="2000" dirty="0" smtClean="0"/>
              <a:t>Result: </a:t>
            </a:r>
            <a:endParaRPr lang="en-US" sz="2000" dirty="0"/>
          </a:p>
        </p:txBody>
      </p:sp>
      <p:sp>
        <p:nvSpPr>
          <p:cNvPr id="12" name="TextBox 13"/>
          <p:cNvSpPr txBox="1"/>
          <p:nvPr/>
        </p:nvSpPr>
        <p:spPr>
          <a:xfrm>
            <a:off x="2843589" y="6225406"/>
            <a:ext cx="2451841"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27] </a:t>
            </a:r>
            <a:r>
              <a:rPr lang="en-US" dirty="0" smtClean="0">
                <a:latin typeface="Merriweather" panose="020B0604020202020204" charset="0"/>
              </a:rPr>
              <a:t>Model Result</a:t>
            </a:r>
            <a:endParaRPr lang="en-US" dirty="0">
              <a:latin typeface="Merriweather" panose="020B0604020202020204" charset="0"/>
            </a:endParaRPr>
          </a:p>
        </p:txBody>
      </p:sp>
      <p:graphicFrame>
        <p:nvGraphicFramePr>
          <p:cNvPr id="14" name="Google Shape;175;p24"/>
          <p:cNvGraphicFramePr/>
          <p:nvPr>
            <p:extLst>
              <p:ext uri="{D42A27DB-BD31-4B8C-83A1-F6EECF244321}">
                <p14:modId xmlns:p14="http://schemas.microsoft.com/office/powerpoint/2010/main" val="1219697185"/>
              </p:ext>
            </p:extLst>
          </p:nvPr>
        </p:nvGraphicFramePr>
        <p:xfrm>
          <a:off x="2515071" y="2392299"/>
          <a:ext cx="2982536" cy="3687870"/>
        </p:xfrm>
        <a:graphic>
          <a:graphicData uri="http://schemas.openxmlformats.org/drawingml/2006/table">
            <a:tbl>
              <a:tblPr>
                <a:noFill/>
                <a:tableStyleId>{25C08D68-3A62-468E-9AAE-051DCD6B7E6D}</a:tableStyleId>
              </a:tblPr>
              <a:tblGrid>
                <a:gridCol w="1787727">
                  <a:extLst>
                    <a:ext uri="{9D8B030D-6E8A-4147-A177-3AD203B41FA5}">
                      <a16:colId xmlns:a16="http://schemas.microsoft.com/office/drawing/2014/main" val="20000"/>
                    </a:ext>
                  </a:extLst>
                </a:gridCol>
                <a:gridCol w="1194809">
                  <a:extLst>
                    <a:ext uri="{9D8B030D-6E8A-4147-A177-3AD203B41FA5}">
                      <a16:colId xmlns:a16="http://schemas.microsoft.com/office/drawing/2014/main" val="2530580339"/>
                    </a:ext>
                  </a:extLst>
                </a:gridCol>
              </a:tblGrid>
              <a:tr h="308457">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Emotion</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Accuracy</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angry</a:t>
                      </a: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0.6956</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scared</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400" b="1" dirty="0" smtClean="0">
                          <a:solidFill>
                            <a:srgbClr val="222222"/>
                          </a:solidFill>
                          <a:latin typeface="Raleway"/>
                          <a:ea typeface="Raleway"/>
                          <a:cs typeface="Raleway"/>
                          <a:sym typeface="Raleway"/>
                        </a:rPr>
                        <a:t>0.5714</a:t>
                      </a: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3249208967"/>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happy</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0.3157</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307373625"/>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sad</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0.3157</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603467772"/>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surprised</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0.7272</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2584621169"/>
                  </a:ext>
                </a:extLst>
              </a:tr>
              <a:tr h="42710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normal</a:t>
                      </a:r>
                      <a:endParaRPr lang="en-US"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0.4545</a:t>
                      </a:r>
                      <a:endParaRPr lang="en-US"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4222525172"/>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728" y="2297702"/>
            <a:ext cx="6473965" cy="19385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729" y="4141637"/>
            <a:ext cx="6473965" cy="1938532"/>
          </a:xfrm>
          <a:prstGeom prst="rect">
            <a:avLst/>
          </a:prstGeom>
        </p:spPr>
      </p:pic>
      <p:sp>
        <p:nvSpPr>
          <p:cNvPr id="18" name="TextBox 13"/>
          <p:cNvSpPr txBox="1"/>
          <p:nvPr/>
        </p:nvSpPr>
        <p:spPr>
          <a:xfrm>
            <a:off x="7422789" y="6225406"/>
            <a:ext cx="2702518"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28] </a:t>
            </a:r>
            <a:r>
              <a:rPr lang="en-US" dirty="0" smtClean="0">
                <a:latin typeface="Merriweather" panose="020B0604020202020204" charset="0"/>
              </a:rPr>
              <a:t>Testing sample</a:t>
            </a:r>
            <a:endParaRPr lang="en-US" dirty="0">
              <a:latin typeface="Merriweather" panose="020B0604020202020204" charset="0"/>
            </a:endParaRPr>
          </a:p>
        </p:txBody>
      </p:sp>
    </p:spTree>
    <p:extLst>
      <p:ext uri="{BB962C8B-B14F-4D97-AF65-F5344CB8AC3E}">
        <p14:creationId xmlns:p14="http://schemas.microsoft.com/office/powerpoint/2010/main" val="238033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25</a:t>
            </a:fld>
            <a:endParaRPr/>
          </a:p>
        </p:txBody>
      </p:sp>
      <p:sp>
        <p:nvSpPr>
          <p:cNvPr id="17" name="Google Shape;108;p17"/>
          <p:cNvSpPr txBox="1">
            <a:spLocks noGrp="1"/>
          </p:cNvSpPr>
          <p:nvPr>
            <p:ph type="body" idx="1"/>
          </p:nvPr>
        </p:nvSpPr>
        <p:spPr>
          <a:xfrm>
            <a:off x="755038" y="1659156"/>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Model 3: Computational graph - 6 Layers, </a:t>
            </a:r>
            <a:r>
              <a:rPr lang="en-US" sz="2000" dirty="0" err="1"/>
              <a:t>Conv-Relu-Maxpool</a:t>
            </a:r>
            <a:r>
              <a:rPr lang="en-US" sz="2000" dirty="0"/>
              <a:t>, 1 Fully </a:t>
            </a:r>
            <a:r>
              <a:rPr lang="en-US" sz="2000" dirty="0" smtClean="0"/>
              <a:t>Connected</a:t>
            </a:r>
          </a:p>
          <a:p>
            <a:pPr marL="76200" indent="0">
              <a:spcBef>
                <a:spcPts val="0"/>
              </a:spcBef>
              <a:buNone/>
            </a:pPr>
            <a:endParaRPr lang="en-US" sz="2000" dirty="0"/>
          </a:p>
          <a:p>
            <a:pPr>
              <a:spcBef>
                <a:spcPts val="0"/>
              </a:spcBef>
            </a:pPr>
            <a:r>
              <a:rPr lang="en-US" sz="2000" dirty="0" smtClean="0"/>
              <a:t>Compare to other methods: </a:t>
            </a:r>
            <a:endParaRPr lang="en-US" sz="2000" dirty="0"/>
          </a:p>
        </p:txBody>
      </p:sp>
      <p:cxnSp>
        <p:nvCxnSpPr>
          <p:cNvPr id="8" name="Straight Connector 7"/>
          <p:cNvCxnSpPr/>
          <p:nvPr/>
        </p:nvCxnSpPr>
        <p:spPr>
          <a:xfrm>
            <a:off x="1330493" y="5586761"/>
            <a:ext cx="2943922" cy="0"/>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207675" y="5731728"/>
            <a:ext cx="10325349" cy="861774"/>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29] </a:t>
            </a:r>
            <a:r>
              <a:rPr lang="en-US" sz="1200" dirty="0" err="1" smtClean="0">
                <a:latin typeface="Merriweather" panose="020B0604020202020204" charset="0"/>
              </a:rPr>
              <a:t>Shima</a:t>
            </a:r>
            <a:r>
              <a:rPr lang="en-US" sz="1200" dirty="0" smtClean="0">
                <a:latin typeface="Merriweather" panose="020B0604020202020204" charset="0"/>
              </a:rPr>
              <a:t> </a:t>
            </a:r>
            <a:r>
              <a:rPr lang="en-US" sz="1200" dirty="0">
                <a:latin typeface="Merriweather" panose="020B0604020202020204" charset="0"/>
              </a:rPr>
              <a:t>A., Azar </a:t>
            </a:r>
            <a:r>
              <a:rPr lang="en-US" sz="1200" i="1" dirty="0" smtClean="0">
                <a:latin typeface="Merriweather" panose="020B0604020202020204" charset="0"/>
              </a:rPr>
              <a:t>F. Convolutional </a:t>
            </a:r>
            <a:r>
              <a:rPr lang="en-US" sz="1200" i="1" dirty="0">
                <a:latin typeface="Merriweather" panose="020B0604020202020204" charset="0"/>
              </a:rPr>
              <a:t>Neural Networks for Facial Expression </a:t>
            </a:r>
            <a:r>
              <a:rPr lang="en-US" sz="1200" i="1" dirty="0" smtClean="0">
                <a:latin typeface="Merriweather" panose="020B0604020202020204" charset="0"/>
              </a:rPr>
              <a:t>Recognition. </a:t>
            </a:r>
            <a:r>
              <a:rPr lang="en-US" sz="1200" dirty="0" smtClean="0">
                <a:latin typeface="Merriweather" panose="020B0604020202020204" charset="0"/>
              </a:rPr>
              <a:t>Proceedings of the Stanford 	University 	report </a:t>
            </a:r>
          </a:p>
          <a:p>
            <a:r>
              <a:rPr lang="en-US" sz="1200" dirty="0">
                <a:latin typeface="Merriweather" panose="020B0604020202020204" charset="0"/>
              </a:rPr>
              <a:t>	</a:t>
            </a:r>
            <a:r>
              <a:rPr lang="en-US" sz="1200" dirty="0">
                <a:solidFill>
                  <a:schemeClr val="accent1"/>
                </a:solidFill>
                <a:latin typeface="Merriweather" panose="020B0604020202020204" charset="0"/>
                <a:hlinkClick r:id="rId3"/>
              </a:rPr>
              <a:t>http://cs231n.stanford.edu/reports/2016/pdfs/005_Report.pdf</a:t>
            </a:r>
            <a:r>
              <a:rPr lang="en-US" sz="1200" dirty="0" smtClean="0">
                <a:solidFill>
                  <a:schemeClr val="accent1"/>
                </a:solidFill>
                <a:latin typeface="Merriweather" panose="020B0604020202020204" charset="0"/>
              </a:rPr>
              <a:t>.</a:t>
            </a:r>
          </a:p>
          <a:p>
            <a:r>
              <a:rPr lang="en-US" dirty="0" smtClean="0">
                <a:latin typeface="Merriweather" panose="020B0604020202020204" charset="0"/>
              </a:rPr>
              <a:t>	</a:t>
            </a:r>
            <a:r>
              <a:rPr lang="en-US" sz="1200" dirty="0" smtClean="0">
                <a:latin typeface="Merriweather" panose="020B0604020202020204" charset="0"/>
              </a:rPr>
              <a:t>[</a:t>
            </a:r>
            <a:r>
              <a:rPr lang="en-US" sz="1200" dirty="0" smtClean="0">
                <a:latin typeface="Merriweather" panose="020B0604020202020204" charset="0"/>
              </a:rPr>
              <a:t>30</a:t>
            </a:r>
            <a:r>
              <a:rPr lang="en-US" sz="1200" dirty="0" smtClean="0">
                <a:latin typeface="Merriweather" panose="020B0604020202020204" charset="0"/>
              </a:rPr>
              <a:t>] </a:t>
            </a:r>
            <a:r>
              <a:rPr lang="en-US" sz="1200" dirty="0">
                <a:latin typeface="Merriweather" panose="020B0604020202020204" charset="0"/>
              </a:rPr>
              <a:t>Amine Horseman SVM for Facial Expression Recognition. A demonstrate project using SVM</a:t>
            </a:r>
            <a:r>
              <a:rPr lang="en-US" i="1" dirty="0">
                <a:latin typeface="Merriweather" panose="020B0604020202020204" charset="0"/>
              </a:rPr>
              <a:t>	</a:t>
            </a:r>
            <a:endParaRPr lang="en-US" dirty="0">
              <a:solidFill>
                <a:schemeClr val="accent1"/>
              </a:solidFill>
              <a:latin typeface="Merriweather" panose="020B0604020202020204" charset="0"/>
            </a:endParaRPr>
          </a:p>
        </p:txBody>
      </p:sp>
      <p:sp>
        <p:nvSpPr>
          <p:cNvPr id="10" name="TextBox 13"/>
          <p:cNvSpPr txBox="1"/>
          <p:nvPr/>
        </p:nvSpPr>
        <p:spPr>
          <a:xfrm>
            <a:off x="4727663" y="5135091"/>
            <a:ext cx="369196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31</a:t>
            </a:r>
            <a:r>
              <a:rPr lang="en-US" dirty="0" smtClean="0">
                <a:latin typeface="Merriweather" panose="020B0604020202020204" charset="0"/>
              </a:rPr>
              <a:t>] </a:t>
            </a:r>
            <a:r>
              <a:rPr lang="en-US" dirty="0" smtClean="0">
                <a:latin typeface="Merriweather" panose="020B0604020202020204" charset="0"/>
              </a:rPr>
              <a:t>Compare to other methods </a:t>
            </a:r>
            <a:endParaRPr lang="en-US" dirty="0">
              <a:latin typeface="Merriweather" panose="020B0604020202020204" charset="0"/>
            </a:endParaRPr>
          </a:p>
        </p:txBody>
      </p:sp>
      <p:graphicFrame>
        <p:nvGraphicFramePr>
          <p:cNvPr id="11" name="Google Shape;175;p24"/>
          <p:cNvGraphicFramePr/>
          <p:nvPr>
            <p:extLst>
              <p:ext uri="{D42A27DB-BD31-4B8C-83A1-F6EECF244321}">
                <p14:modId xmlns:p14="http://schemas.microsoft.com/office/powerpoint/2010/main" val="94260787"/>
              </p:ext>
            </p:extLst>
          </p:nvPr>
        </p:nvGraphicFramePr>
        <p:xfrm>
          <a:off x="2732050" y="2819107"/>
          <a:ext cx="7683190" cy="2279201"/>
        </p:xfrm>
        <a:graphic>
          <a:graphicData uri="http://schemas.openxmlformats.org/drawingml/2006/table">
            <a:tbl>
              <a:tblPr>
                <a:noFill/>
                <a:tableStyleId>{25C08D68-3A62-468E-9AAE-051DCD6B7E6D}</a:tableStyleId>
              </a:tblPr>
              <a:tblGrid>
                <a:gridCol w="3208474">
                  <a:extLst>
                    <a:ext uri="{9D8B030D-6E8A-4147-A177-3AD203B41FA5}">
                      <a16:colId xmlns:a16="http://schemas.microsoft.com/office/drawing/2014/main" val="2530580339"/>
                    </a:ext>
                  </a:extLst>
                </a:gridCol>
                <a:gridCol w="1731076">
                  <a:extLst>
                    <a:ext uri="{9D8B030D-6E8A-4147-A177-3AD203B41FA5}">
                      <a16:colId xmlns:a16="http://schemas.microsoft.com/office/drawing/2014/main" val="20001"/>
                    </a:ext>
                  </a:extLst>
                </a:gridCol>
                <a:gridCol w="2743640">
                  <a:extLst>
                    <a:ext uri="{9D8B030D-6E8A-4147-A177-3AD203B41FA5}">
                      <a16:colId xmlns:a16="http://schemas.microsoft.com/office/drawing/2014/main" val="69651376"/>
                    </a:ext>
                  </a:extLst>
                </a:gridCol>
              </a:tblGrid>
              <a:tr h="530323">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Method</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Accuracy</a:t>
                      </a: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Test</a:t>
                      </a:r>
                      <a:r>
                        <a:rPr lang="en-US" baseline="0" dirty="0" smtClean="0">
                          <a:solidFill>
                            <a:srgbClr val="222222"/>
                          </a:solidFill>
                          <a:latin typeface="Merriweather"/>
                          <a:ea typeface="Merriweather"/>
                          <a:cs typeface="Merriweather"/>
                          <a:sym typeface="Merriweather"/>
                        </a:rPr>
                        <a:t> sample quantity</a:t>
                      </a:r>
                      <a:endParaRPr dirty="0">
                        <a:solidFill>
                          <a:srgbClr val="222222"/>
                        </a:solidFill>
                        <a:latin typeface="Merriweather"/>
                        <a:ea typeface="Merriweather"/>
                        <a:cs typeface="Merriweather"/>
                        <a:sym typeface="Merriweather"/>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494546">
                <a:tc>
                  <a:txBody>
                    <a:bodyPr/>
                    <a:lstStyle/>
                    <a:p>
                      <a:pPr marL="0" lvl="0" indent="0" algn="ctr" rtl="0">
                        <a:spcBef>
                          <a:spcPts val="0"/>
                        </a:spcBef>
                        <a:spcAft>
                          <a:spcPts val="0"/>
                        </a:spcAft>
                        <a:buNone/>
                      </a:pPr>
                      <a:r>
                        <a:rPr lang="en-US" sz="2400" b="1" dirty="0" err="1" smtClean="0">
                          <a:solidFill>
                            <a:srgbClr val="222222"/>
                          </a:solidFill>
                          <a:latin typeface="Raleway"/>
                          <a:ea typeface="Raleway"/>
                          <a:cs typeface="Raleway"/>
                          <a:sym typeface="Raleway"/>
                        </a:rPr>
                        <a:t>Shima</a:t>
                      </a:r>
                      <a:r>
                        <a:rPr lang="en-US" sz="2400" b="1" dirty="0" smtClean="0">
                          <a:solidFill>
                            <a:srgbClr val="222222"/>
                          </a:solidFill>
                          <a:latin typeface="Raleway"/>
                          <a:ea typeface="Raleway"/>
                          <a:cs typeface="Raleway"/>
                          <a:sym typeface="Raleway"/>
                        </a:rPr>
                        <a:t> [</a:t>
                      </a:r>
                      <a:r>
                        <a:rPr lang="en-US" sz="2400" b="1" dirty="0" smtClean="0">
                          <a:solidFill>
                            <a:srgbClr val="222222"/>
                          </a:solidFill>
                          <a:latin typeface="Raleway"/>
                          <a:ea typeface="Raleway"/>
                          <a:cs typeface="Raleway"/>
                          <a:sym typeface="Raleway"/>
                        </a:rPr>
                        <a:t>29]</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62.4%</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3589</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51658">
                <a:tc>
                  <a:txBody>
                    <a:bodyPr/>
                    <a:lstStyle/>
                    <a:p>
                      <a:pPr marL="0" lvl="0" indent="0" algn="ctr" rtl="0">
                        <a:spcBef>
                          <a:spcPts val="0"/>
                        </a:spcBef>
                        <a:spcAft>
                          <a:spcPts val="0"/>
                        </a:spcAft>
                        <a:buNone/>
                      </a:pPr>
                      <a:r>
                        <a:rPr lang="en-US" sz="2400" b="1" dirty="0" err="1" smtClean="0">
                          <a:solidFill>
                            <a:srgbClr val="222222"/>
                          </a:solidFill>
                          <a:latin typeface="Raleway"/>
                          <a:ea typeface="Raleway"/>
                          <a:cs typeface="Raleway"/>
                          <a:sym typeface="Raleway"/>
                        </a:rPr>
                        <a:t>Anonymos</a:t>
                      </a:r>
                      <a:r>
                        <a:rPr lang="en-US" sz="2400" b="1" baseline="0" dirty="0" smtClean="0">
                          <a:solidFill>
                            <a:srgbClr val="222222"/>
                          </a:solidFill>
                          <a:latin typeface="Raleway"/>
                          <a:ea typeface="Raleway"/>
                          <a:cs typeface="Raleway"/>
                          <a:sym typeface="Raleway"/>
                        </a:rPr>
                        <a:t> </a:t>
                      </a:r>
                      <a:r>
                        <a:rPr lang="en-US" sz="2400" b="1" dirty="0" smtClean="0">
                          <a:solidFill>
                            <a:srgbClr val="222222"/>
                          </a:solidFill>
                          <a:latin typeface="Raleway"/>
                          <a:ea typeface="Raleway"/>
                          <a:cs typeface="Raleway"/>
                          <a:sym typeface="Raleway"/>
                        </a:rPr>
                        <a:t>SVM </a:t>
                      </a:r>
                      <a:r>
                        <a:rPr lang="en-US" sz="2400" b="1" dirty="0" smtClean="0">
                          <a:solidFill>
                            <a:srgbClr val="222222"/>
                          </a:solidFill>
                          <a:latin typeface="Raleway"/>
                          <a:ea typeface="Raleway"/>
                          <a:cs typeface="Raleway"/>
                          <a:sym typeface="Raleway"/>
                        </a:rPr>
                        <a:t>[30]</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59.8%</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3589</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2260761226"/>
                  </a:ext>
                </a:extLst>
              </a:tr>
              <a:tr h="494546">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Proposed method</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61.8%</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3000</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292244430"/>
                  </a:ext>
                </a:extLst>
              </a:tr>
            </a:tbl>
          </a:graphicData>
        </a:graphic>
      </p:graphicFrame>
    </p:spTree>
    <p:extLst>
      <p:ext uri="{BB962C8B-B14F-4D97-AF65-F5344CB8AC3E}">
        <p14:creationId xmlns:p14="http://schemas.microsoft.com/office/powerpoint/2010/main" val="1255215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26</a:t>
            </a:fld>
            <a:endParaRPr/>
          </a:p>
        </p:txBody>
      </p:sp>
      <p:sp>
        <p:nvSpPr>
          <p:cNvPr id="2" name="Text Placeholder 1"/>
          <p:cNvSpPr>
            <a:spLocks noGrp="1"/>
          </p:cNvSpPr>
          <p:nvPr>
            <p:ph type="body" idx="1"/>
          </p:nvPr>
        </p:nvSpPr>
        <p:spPr>
          <a:xfrm>
            <a:off x="656776" y="1548511"/>
            <a:ext cx="11132634" cy="1292645"/>
          </a:xfrm>
        </p:spPr>
        <p:txBody>
          <a:bodyPr/>
          <a:lstStyle/>
          <a:p>
            <a:pPr marL="76200" indent="0">
              <a:buNone/>
            </a:pPr>
            <a:r>
              <a:rPr lang="en-US" dirty="0" smtClean="0"/>
              <a:t>1</a:t>
            </a:r>
            <a:r>
              <a:rPr lang="en-US" dirty="0"/>
              <a:t>, </a:t>
            </a:r>
            <a:r>
              <a:rPr lang="en-US" dirty="0" smtClean="0"/>
              <a:t>Conclusions </a:t>
            </a:r>
            <a:r>
              <a:rPr lang="en-US" dirty="0"/>
              <a:t>and </a:t>
            </a:r>
            <a:r>
              <a:rPr lang="en-US" dirty="0" smtClean="0"/>
              <a:t>comments</a:t>
            </a:r>
          </a:p>
          <a:p>
            <a:r>
              <a:rPr lang="en-US" dirty="0" smtClean="0"/>
              <a:t>The data contains a lot of noisy data, i.e. faces are rotated and of different size.</a:t>
            </a:r>
          </a:p>
          <a:p>
            <a:r>
              <a:rPr lang="en-US" dirty="0" smtClean="0"/>
              <a:t>A </a:t>
            </a:r>
            <a:r>
              <a:rPr lang="en-US" dirty="0"/>
              <a:t>lot of emotions in the dataset were labeled wrong. (e.g. happy images in sad images).</a:t>
            </a:r>
          </a:p>
          <a:p>
            <a:r>
              <a:rPr lang="en-US" dirty="0" smtClean="0"/>
              <a:t>(I </a:t>
            </a:r>
            <a:r>
              <a:rPr lang="en-US" dirty="0"/>
              <a:t>think) That is why we couldn't achieve very good accuracy.</a:t>
            </a:r>
          </a:p>
          <a:p>
            <a:r>
              <a:rPr lang="en-US" dirty="0"/>
              <a:t>The accuracy is very good for "Happy" and "Surprised" class. These images seems to be the most "clean" as data.</a:t>
            </a:r>
          </a:p>
          <a:p>
            <a:r>
              <a:rPr lang="en-US" dirty="0"/>
              <a:t>The computational power to train CNN is very high, therefore it was very time consuming to try different computational graphs.</a:t>
            </a:r>
          </a:p>
          <a:p>
            <a:r>
              <a:rPr lang="en-US" dirty="0"/>
              <a:t>The facial emotion recognition is has very complicated features that were hard to explore for our computational graphs.</a:t>
            </a:r>
          </a:p>
        </p:txBody>
      </p:sp>
    </p:spTree>
    <p:extLst>
      <p:ext uri="{BB962C8B-B14F-4D97-AF65-F5344CB8AC3E}">
        <p14:creationId xmlns:p14="http://schemas.microsoft.com/office/powerpoint/2010/main" val="1203306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27</a:t>
            </a:fld>
            <a:endParaRPr/>
          </a:p>
        </p:txBody>
      </p:sp>
      <p:sp>
        <p:nvSpPr>
          <p:cNvPr id="2" name="Text Placeholder 1"/>
          <p:cNvSpPr>
            <a:spLocks noGrp="1"/>
          </p:cNvSpPr>
          <p:nvPr>
            <p:ph type="body" idx="1"/>
          </p:nvPr>
        </p:nvSpPr>
        <p:spPr>
          <a:xfrm>
            <a:off x="656776" y="1548511"/>
            <a:ext cx="11132634" cy="1292645"/>
          </a:xfrm>
        </p:spPr>
        <p:txBody>
          <a:bodyPr/>
          <a:lstStyle/>
          <a:p>
            <a:pPr marL="76200" indent="0">
              <a:buNone/>
            </a:pPr>
            <a:r>
              <a:rPr lang="en-US" dirty="0"/>
              <a:t>2</a:t>
            </a:r>
            <a:r>
              <a:rPr lang="en-US" dirty="0" smtClean="0"/>
              <a:t>, </a:t>
            </a:r>
            <a:r>
              <a:rPr lang="en-US" dirty="0"/>
              <a:t>Possible improvements in the </a:t>
            </a:r>
            <a:r>
              <a:rPr lang="en-US" dirty="0" smtClean="0"/>
              <a:t>future</a:t>
            </a:r>
          </a:p>
          <a:p>
            <a:r>
              <a:rPr lang="en-US" dirty="0"/>
              <a:t>For sure the CNN would </a:t>
            </a:r>
            <a:r>
              <a:rPr lang="en-US" dirty="0" smtClean="0"/>
              <a:t>perform </a:t>
            </a:r>
            <a:r>
              <a:rPr lang="en-US" dirty="0"/>
              <a:t>better if the faces were always the same size and aligned straight.</a:t>
            </a:r>
          </a:p>
          <a:p>
            <a:r>
              <a:rPr lang="en-US" dirty="0"/>
              <a:t>We could try another, deeper CNN architectures to extract more features.</a:t>
            </a:r>
            <a:endParaRPr lang="en-US" dirty="0" smtClean="0"/>
          </a:p>
        </p:txBody>
      </p:sp>
      <p:cxnSp>
        <p:nvCxnSpPr>
          <p:cNvPr id="6" name="Straight Connector 5"/>
          <p:cNvCxnSpPr/>
          <p:nvPr/>
        </p:nvCxnSpPr>
        <p:spPr>
          <a:xfrm>
            <a:off x="1330492" y="5923595"/>
            <a:ext cx="2943922"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207674" y="6068562"/>
            <a:ext cx="10325349" cy="276999"/>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[32][33] Internet</a:t>
            </a:r>
            <a:endParaRPr lang="en-US" dirty="0">
              <a:solidFill>
                <a:schemeClr val="accent1"/>
              </a:solidFill>
              <a:latin typeface="Merriweather" panose="020B0604020202020204" charset="0"/>
            </a:endParaRPr>
          </a:p>
        </p:txBody>
      </p:sp>
      <p:sp>
        <p:nvSpPr>
          <p:cNvPr id="3" name="AutoShape 4" descr="Káº¿t quáº£ hÃ¬nh áº£nh cho ck+ data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278390" y="10351353"/>
            <a:ext cx="7497935" cy="1077218"/>
          </a:xfrm>
          <a:prstGeom prst="rect">
            <a:avLst/>
          </a:prstGeom>
          <a:noFill/>
        </p:spPr>
        <p:txBody>
          <a:bodyPr wrap="square" rtlCol="0">
            <a:spAutoFit/>
          </a:bodyPr>
          <a:lstStyle/>
          <a:p>
            <a:r>
              <a:rPr lang="en-US" sz="1200" dirty="0" smtClean="0">
                <a:latin typeface="Merriweather" panose="020B0604020202020204" charset="0"/>
              </a:rPr>
              <a:t>Source: 	[25] </a:t>
            </a:r>
            <a:r>
              <a:rPr lang="en-US" sz="1200" dirty="0" err="1" smtClean="0">
                <a:latin typeface="Merriweather" panose="020B0604020202020204" charset="0"/>
              </a:rPr>
              <a:t>Shima</a:t>
            </a:r>
            <a:r>
              <a:rPr lang="en-US" sz="1200" dirty="0" smtClean="0">
                <a:latin typeface="Merriweather" panose="020B0604020202020204" charset="0"/>
              </a:rPr>
              <a:t> </a:t>
            </a:r>
            <a:r>
              <a:rPr lang="en-US" sz="1200" dirty="0">
                <a:latin typeface="Merriweather" panose="020B0604020202020204" charset="0"/>
              </a:rPr>
              <a:t>A., Azar </a:t>
            </a:r>
            <a:r>
              <a:rPr lang="en-US" sz="1200" i="1" dirty="0" smtClean="0">
                <a:latin typeface="Merriweather" panose="020B0604020202020204" charset="0"/>
              </a:rPr>
              <a:t>F. Convolutional </a:t>
            </a:r>
            <a:r>
              <a:rPr lang="en-US" sz="1200" i="1" dirty="0">
                <a:latin typeface="Merriweather" panose="020B0604020202020204" charset="0"/>
              </a:rPr>
              <a:t>Neural Networks for Facial Expression </a:t>
            </a:r>
            <a:r>
              <a:rPr lang="en-US" sz="1200" i="1" dirty="0" smtClean="0">
                <a:latin typeface="Merriweather" panose="020B0604020202020204" charset="0"/>
              </a:rPr>
              <a:t>Recognition. </a:t>
            </a:r>
            <a:r>
              <a:rPr lang="en-US" sz="1200" dirty="0" smtClean="0">
                <a:latin typeface="Merriweather" panose="020B0604020202020204" charset="0"/>
              </a:rPr>
              <a:t>Proceedings of the Stanford 	University 	report </a:t>
            </a:r>
          </a:p>
          <a:p>
            <a:r>
              <a:rPr lang="en-US" sz="1200" dirty="0">
                <a:latin typeface="Merriweather" panose="020B0604020202020204" charset="0"/>
              </a:rPr>
              <a:t>	</a:t>
            </a:r>
            <a:r>
              <a:rPr lang="en-US" sz="1200" dirty="0">
                <a:solidFill>
                  <a:schemeClr val="accent1"/>
                </a:solidFill>
                <a:latin typeface="Merriweather" panose="020B0604020202020204" charset="0"/>
                <a:hlinkClick r:id="rId3"/>
              </a:rPr>
              <a:t>http://cs231n.stanford.edu/reports/2016/pdfs/005_Report.pdf</a:t>
            </a:r>
            <a:r>
              <a:rPr lang="en-US" sz="1200" dirty="0" smtClean="0">
                <a:solidFill>
                  <a:schemeClr val="accent1"/>
                </a:solidFill>
                <a:latin typeface="Merriweather" panose="020B0604020202020204" charset="0"/>
              </a:rPr>
              <a:t>.</a:t>
            </a:r>
          </a:p>
          <a:p>
            <a:r>
              <a:rPr lang="en-US" dirty="0" smtClean="0">
                <a:latin typeface="Merriweather" panose="020B0604020202020204" charset="0"/>
              </a:rPr>
              <a:t>	</a:t>
            </a:r>
            <a:r>
              <a:rPr lang="en-US" sz="1200" dirty="0" smtClean="0">
                <a:latin typeface="Merriweather" panose="020B0604020202020204" charset="0"/>
              </a:rPr>
              <a:t>[26] </a:t>
            </a:r>
            <a:r>
              <a:rPr lang="en-US" sz="1200" dirty="0">
                <a:latin typeface="Merriweather" panose="020B0604020202020204" charset="0"/>
              </a:rPr>
              <a:t>Amine Horseman SVM for Facial Expression Recognition. A demonstrate project using SVM</a:t>
            </a:r>
            <a:r>
              <a:rPr lang="en-US" i="1" dirty="0">
                <a:latin typeface="Merriweather" panose="020B0604020202020204" charset="0"/>
              </a:rPr>
              <a:t>	</a:t>
            </a:r>
            <a:endParaRPr lang="en-US" dirty="0">
              <a:solidFill>
                <a:schemeClr val="accent1"/>
              </a:solidFill>
              <a:latin typeface="Merriweather" panose="020B0604020202020204" charset="0"/>
            </a:endParaRPr>
          </a:p>
        </p:txBody>
      </p:sp>
      <p:pic>
        <p:nvPicPr>
          <p:cNvPr id="11" name="Picture 2" descr="Káº¿t quáº£ hÃ¬nh áº£nh cho ck+ dataset"/>
          <p:cNvPicPr>
            <a:picLocks noChangeAspect="1" noChangeArrowheads="1"/>
          </p:cNvPicPr>
          <p:nvPr/>
        </p:nvPicPr>
        <p:blipFill rotWithShape="1">
          <a:blip r:embed="rId4">
            <a:extLst>
              <a:ext uri="{28A0092B-C50C-407E-A947-70E740481C1C}">
                <a14:useLocalDpi xmlns:a14="http://schemas.microsoft.com/office/drawing/2010/main" val="0"/>
              </a:ext>
            </a:extLst>
          </a:blip>
          <a:srcRect l="4252" r="40989"/>
          <a:stretch/>
        </p:blipFill>
        <p:spPr bwMode="auto">
          <a:xfrm>
            <a:off x="1724575" y="3366514"/>
            <a:ext cx="3219450" cy="1839855"/>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Káº¿t quáº£ hÃ¬nh áº£nh cho ck+ dataset"/>
          <p:cNvSpPr>
            <a:spLocks noChangeAspect="1" noChangeArrowheads="1"/>
          </p:cNvSpPr>
          <p:nvPr/>
        </p:nvSpPr>
        <p:spPr bwMode="auto">
          <a:xfrm>
            <a:off x="226290" y="4475162"/>
            <a:ext cx="221336" cy="22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Káº¿t quáº£ hÃ¬nh áº£nh cho google net"/>
          <p:cNvPicPr>
            <a:picLocks noChangeAspect="1" noChangeArrowheads="1"/>
          </p:cNvPicPr>
          <p:nvPr/>
        </p:nvPicPr>
        <p:blipFill rotWithShape="1">
          <a:blip r:embed="rId5">
            <a:extLst>
              <a:ext uri="{28A0092B-C50C-407E-A947-70E740481C1C}">
                <a14:useLocalDpi xmlns:a14="http://schemas.microsoft.com/office/drawing/2010/main" val="0"/>
              </a:ext>
            </a:extLst>
          </a:blip>
          <a:srcRect r="679" b="46033"/>
          <a:stretch/>
        </p:blipFill>
        <p:spPr bwMode="auto">
          <a:xfrm>
            <a:off x="6370349" y="3333263"/>
            <a:ext cx="4473575" cy="18249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198617" y="5242676"/>
            <a:ext cx="243598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32</a:t>
            </a:r>
            <a:r>
              <a:rPr lang="en-US" dirty="0" smtClean="0">
                <a:latin typeface="Merriweather" panose="020B0604020202020204" charset="0"/>
              </a:rPr>
              <a:t>] CK+ Dataset</a:t>
            </a:r>
            <a:endParaRPr lang="en-US" dirty="0">
              <a:latin typeface="Merriweather" panose="020B0604020202020204" charset="0"/>
            </a:endParaRPr>
          </a:p>
        </p:txBody>
      </p:sp>
      <p:sp>
        <p:nvSpPr>
          <p:cNvPr id="15" name="TextBox 14"/>
          <p:cNvSpPr txBox="1"/>
          <p:nvPr/>
        </p:nvSpPr>
        <p:spPr>
          <a:xfrm>
            <a:off x="6896600" y="5132316"/>
            <a:ext cx="3421071"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33</a:t>
            </a:r>
            <a:r>
              <a:rPr lang="en-US" dirty="0" smtClean="0">
                <a:latin typeface="Merriweather" panose="020B0604020202020204" charset="0"/>
              </a:rPr>
              <a:t>] </a:t>
            </a:r>
            <a:r>
              <a:rPr lang="en-US" dirty="0" err="1" smtClean="0">
                <a:latin typeface="Merriweather" panose="020B0604020202020204" charset="0"/>
              </a:rPr>
              <a:t>GoogleNet</a:t>
            </a:r>
            <a:r>
              <a:rPr lang="en-US" dirty="0" smtClean="0">
                <a:latin typeface="Merriweather" panose="020B0604020202020204" charset="0"/>
              </a:rPr>
              <a:t> </a:t>
            </a:r>
            <a:r>
              <a:rPr lang="en-US" dirty="0" err="1" smtClean="0">
                <a:latin typeface="Merriweather" panose="020B0604020202020204" charset="0"/>
              </a:rPr>
              <a:t>architechture</a:t>
            </a:r>
            <a:endParaRPr lang="en-US" dirty="0">
              <a:latin typeface="Merriweather" panose="020B0604020202020204" charset="0"/>
            </a:endParaRPr>
          </a:p>
        </p:txBody>
      </p:sp>
    </p:spTree>
    <p:extLst>
      <p:ext uri="{BB962C8B-B14F-4D97-AF65-F5344CB8AC3E}">
        <p14:creationId xmlns:p14="http://schemas.microsoft.com/office/powerpoint/2010/main" val="3445745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2471791" y="3419480"/>
            <a:ext cx="7248417" cy="1546500"/>
          </a:xfrm>
          <a:prstGeom prst="rect">
            <a:avLst/>
          </a:prstGeom>
          <a:noFill/>
        </p:spPr>
        <p:txBody>
          <a:bodyPr spcFirstLastPara="1" wrap="square" lIns="91425" tIns="91425" rIns="91425" bIns="91425" anchor="ctr" anchorCtr="0">
            <a:noAutofit/>
          </a:bodyPr>
          <a:lstStyle/>
          <a:p>
            <a:r>
              <a:rPr lang="en-US" sz="6000" b="1" dirty="0">
                <a:solidFill>
                  <a:srgbClr val="222222"/>
                </a:solidFill>
                <a:latin typeface="Raleway"/>
                <a:ea typeface="Raleway"/>
                <a:cs typeface="Raleway"/>
                <a:sym typeface="Raleway"/>
              </a:rPr>
              <a:t>Hardware Design</a:t>
            </a: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28</a:t>
            </a:fld>
            <a:endParaRPr/>
          </a:p>
        </p:txBody>
      </p:sp>
    </p:spTree>
    <p:extLst>
      <p:ext uri="{BB962C8B-B14F-4D97-AF65-F5344CB8AC3E}">
        <p14:creationId xmlns:p14="http://schemas.microsoft.com/office/powerpoint/2010/main" val="2917013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29</a:t>
            </a:fld>
            <a:endParaRPr/>
          </a:p>
        </p:txBody>
      </p:sp>
      <p:sp>
        <p:nvSpPr>
          <p:cNvPr id="17" name="Google Shape;108;p17"/>
          <p:cNvSpPr txBox="1">
            <a:spLocks noGrp="1"/>
          </p:cNvSpPr>
          <p:nvPr>
            <p:ph type="body" idx="1"/>
          </p:nvPr>
        </p:nvSpPr>
        <p:spPr>
          <a:xfrm>
            <a:off x="755038" y="1659156"/>
            <a:ext cx="10730718" cy="626844"/>
          </a:xfrm>
          <a:prstGeom prst="rect">
            <a:avLst/>
          </a:prstGeom>
        </p:spPr>
        <p:txBody>
          <a:bodyPr spcFirstLastPara="1" wrap="square" lIns="91425" tIns="91425" rIns="91425" bIns="91425" anchor="t" anchorCtr="0">
            <a:noAutofit/>
          </a:bodyPr>
          <a:lstStyle/>
          <a:p>
            <a:pPr marL="76200" indent="0">
              <a:spcBef>
                <a:spcPts val="0"/>
              </a:spcBef>
              <a:buNone/>
            </a:pPr>
            <a:r>
              <a:rPr lang="en-US" sz="2000" dirty="0"/>
              <a:t>3. The Trained CNN Model</a:t>
            </a:r>
            <a:endParaRPr lang="en-US" sz="2000" dirty="0" smtClean="0"/>
          </a:p>
          <a:p>
            <a:pPr marL="76200" indent="0">
              <a:spcBef>
                <a:spcPts val="0"/>
              </a:spcBef>
              <a:buNone/>
            </a:pPr>
            <a:endParaRPr lang="en-US" sz="2000" dirty="0"/>
          </a:p>
        </p:txBody>
      </p:sp>
      <p:pic>
        <p:nvPicPr>
          <p:cNvPr id="2" name="Picture 1"/>
          <p:cNvPicPr>
            <a:picLocks noChangeAspect="1"/>
          </p:cNvPicPr>
          <p:nvPr/>
        </p:nvPicPr>
        <p:blipFill>
          <a:blip r:embed="rId3"/>
          <a:stretch>
            <a:fillRect/>
          </a:stretch>
        </p:blipFill>
        <p:spPr>
          <a:xfrm>
            <a:off x="3802458" y="1984917"/>
            <a:ext cx="5055442" cy="2066137"/>
          </a:xfrm>
          <a:prstGeom prst="rect">
            <a:avLst/>
          </a:prstGeom>
        </p:spPr>
      </p:pic>
      <p:sp>
        <p:nvSpPr>
          <p:cNvPr id="13" name="TextBox 13"/>
          <p:cNvSpPr txBox="1"/>
          <p:nvPr/>
        </p:nvSpPr>
        <p:spPr>
          <a:xfrm>
            <a:off x="4606107" y="5996689"/>
            <a:ext cx="369196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34</a:t>
            </a:r>
            <a:r>
              <a:rPr lang="en-US" dirty="0" smtClean="0">
                <a:latin typeface="Merriweather" panose="020B0604020202020204" charset="0"/>
              </a:rPr>
              <a:t>] </a:t>
            </a:r>
            <a:r>
              <a:rPr lang="en-US" dirty="0" smtClean="0">
                <a:latin typeface="Merriweather" panose="020B0604020202020204" charset="0"/>
              </a:rPr>
              <a:t>Overview the CNN</a:t>
            </a:r>
            <a:endParaRPr lang="en-US" dirty="0">
              <a:latin typeface="Merriweather" panose="020B0604020202020204" charset="0"/>
            </a:endParaRPr>
          </a:p>
        </p:txBody>
      </p:sp>
      <p:pic>
        <p:nvPicPr>
          <p:cNvPr id="15" name="Picture 14"/>
          <p:cNvPicPr>
            <a:picLocks noChangeAspect="1"/>
          </p:cNvPicPr>
          <p:nvPr/>
        </p:nvPicPr>
        <p:blipFill>
          <a:blip r:embed="rId4"/>
          <a:stretch>
            <a:fillRect/>
          </a:stretch>
        </p:blipFill>
        <p:spPr>
          <a:xfrm>
            <a:off x="1691974" y="3902926"/>
            <a:ext cx="8849126" cy="1943630"/>
          </a:xfrm>
          <a:prstGeom prst="rect">
            <a:avLst/>
          </a:prstGeom>
        </p:spPr>
      </p:pic>
    </p:spTree>
    <p:extLst>
      <p:ext uri="{BB962C8B-B14F-4D97-AF65-F5344CB8AC3E}">
        <p14:creationId xmlns:p14="http://schemas.microsoft.com/office/powerpoint/2010/main" val="217672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2471791" y="3419480"/>
            <a:ext cx="7248417" cy="1546500"/>
          </a:xfrm>
          <a:prstGeom prst="rect">
            <a:avLst/>
          </a:prstGeom>
          <a:noFill/>
        </p:spPr>
        <p:txBody>
          <a:bodyPr spcFirstLastPara="1" wrap="square" lIns="91425" tIns="91425" rIns="91425" bIns="91425" anchor="ctr" anchorCtr="0">
            <a:noAutofit/>
          </a:bodyPr>
          <a:lstStyle/>
          <a:p>
            <a:r>
              <a:rPr lang="en" sz="6000" b="1" dirty="0" smtClean="0">
                <a:solidFill>
                  <a:srgbClr val="222222"/>
                </a:solidFill>
                <a:latin typeface="Raleway"/>
                <a:ea typeface="Raleway"/>
                <a:cs typeface="Raleway"/>
                <a:sym typeface="Raleway"/>
              </a:rPr>
              <a:t>Abstract</a:t>
            </a:r>
            <a:endParaRPr sz="6000" b="1" dirty="0">
              <a:solidFill>
                <a:srgbClr val="222222"/>
              </a:solidFill>
              <a:latin typeface="Raleway"/>
              <a:ea typeface="Raleway"/>
              <a:cs typeface="Raleway"/>
              <a:sym typeface="Raleway"/>
            </a:endParaRP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215444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2800" dirty="0" smtClean="0"/>
              <a:t>Xilinx Zynq-7000 </a:t>
            </a:r>
            <a:r>
              <a:rPr lang="en-US" sz="2800" dirty="0" err="1" smtClean="0"/>
              <a:t>SoC</a:t>
            </a:r>
            <a:r>
              <a:rPr lang="en-US" sz="2800" dirty="0" smtClean="0"/>
              <a:t> ZC706</a:t>
            </a:r>
            <a:endParaRPr sz="28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30</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276999"/>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a:t>
            </a:r>
            <a:r>
              <a:rPr lang="en-US" sz="1200" dirty="0" smtClean="0">
                <a:latin typeface="Merriweather" panose="020B0604020202020204" charset="0"/>
              </a:rPr>
              <a:t>35</a:t>
            </a:r>
            <a:r>
              <a:rPr lang="en-US" sz="1200" dirty="0" smtClean="0">
                <a:latin typeface="Merriweather" panose="020B0604020202020204" charset="0"/>
              </a:rPr>
              <a:t>][36] </a:t>
            </a:r>
            <a:r>
              <a:rPr lang="en-US" sz="1200" dirty="0">
                <a:latin typeface="Merriweather" panose="020B0604020202020204" charset="0"/>
              </a:rPr>
              <a:t>Xilinx, https://</a:t>
            </a:r>
            <a:r>
              <a:rPr lang="en-US" sz="1200" dirty="0" smtClean="0">
                <a:latin typeface="Merriweather" panose="020B0604020202020204" charset="0"/>
              </a:rPr>
              <a:t>www.xilinx.com/products/boards-and-kits/ek-z7-zc706-g.html</a:t>
            </a:r>
          </a:p>
        </p:txBody>
      </p:sp>
      <p:graphicFrame>
        <p:nvGraphicFramePr>
          <p:cNvPr id="16" name="Google Shape;175;p24"/>
          <p:cNvGraphicFramePr/>
          <p:nvPr>
            <p:extLst>
              <p:ext uri="{D42A27DB-BD31-4B8C-83A1-F6EECF244321}">
                <p14:modId xmlns:p14="http://schemas.microsoft.com/office/powerpoint/2010/main" val="1455985206"/>
              </p:ext>
            </p:extLst>
          </p:nvPr>
        </p:nvGraphicFramePr>
        <p:xfrm>
          <a:off x="6944069" y="1994858"/>
          <a:ext cx="4489072" cy="3023190"/>
        </p:xfrm>
        <a:graphic>
          <a:graphicData uri="http://schemas.openxmlformats.org/drawingml/2006/table">
            <a:tbl>
              <a:tblPr>
                <a:noFill/>
                <a:tableStyleId>{25C08D68-3A62-468E-9AAE-051DCD6B7E6D}</a:tableStyleId>
              </a:tblPr>
              <a:tblGrid>
                <a:gridCol w="1835763">
                  <a:extLst>
                    <a:ext uri="{9D8B030D-6E8A-4147-A177-3AD203B41FA5}">
                      <a16:colId xmlns:a16="http://schemas.microsoft.com/office/drawing/2014/main" val="20000"/>
                    </a:ext>
                  </a:extLst>
                </a:gridCol>
                <a:gridCol w="2653309">
                  <a:extLst>
                    <a:ext uri="{9D8B030D-6E8A-4147-A177-3AD203B41FA5}">
                      <a16:colId xmlns:a16="http://schemas.microsoft.com/office/drawing/2014/main" val="2530580339"/>
                    </a:ext>
                  </a:extLst>
                </a:gridCol>
              </a:tblGrid>
              <a:tr h="604638">
                <a:tc>
                  <a:txBody>
                    <a:bodyPr/>
                    <a:lstStyle/>
                    <a:p>
                      <a:pPr marL="0" lvl="0" indent="0" algn="ctr" rtl="0">
                        <a:spcBef>
                          <a:spcPts val="0"/>
                        </a:spcBef>
                        <a:spcAft>
                          <a:spcPts val="0"/>
                        </a:spcAft>
                        <a:buNone/>
                      </a:pP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XC7Z020-CLG484-1</a:t>
                      </a: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604638">
                <a:tc>
                  <a:txBody>
                    <a:bodyPr/>
                    <a:lstStyle/>
                    <a:p>
                      <a:pPr marL="0" lvl="0" indent="0" algn="r" rtl="0">
                        <a:spcBef>
                          <a:spcPts val="0"/>
                        </a:spcBef>
                        <a:spcAft>
                          <a:spcPts val="0"/>
                        </a:spcAft>
                        <a:buNone/>
                      </a:pPr>
                      <a:r>
                        <a:rPr lang="en-US" baseline="0" dirty="0" smtClean="0">
                          <a:solidFill>
                            <a:srgbClr val="222222"/>
                          </a:solidFill>
                          <a:latin typeface="Merriweather"/>
                          <a:ea typeface="Merriweather"/>
                          <a:cs typeface="Merriweather"/>
                          <a:sym typeface="Merriweather"/>
                        </a:rPr>
                        <a:t>Logic Cells (K)</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350</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04638">
                <a:tc>
                  <a:txBody>
                    <a:bodyPr/>
                    <a:lstStyle/>
                    <a:p>
                      <a:pPr marL="0" lvl="0" indent="0" algn="r" rtl="0">
                        <a:spcBef>
                          <a:spcPts val="0"/>
                        </a:spcBef>
                        <a:spcAft>
                          <a:spcPts val="0"/>
                        </a:spcAft>
                        <a:buNone/>
                      </a:pPr>
                      <a:r>
                        <a:rPr lang="en-US" dirty="0" smtClean="0">
                          <a:solidFill>
                            <a:srgbClr val="222222"/>
                          </a:solidFill>
                          <a:latin typeface="Merriweather"/>
                          <a:ea typeface="Merriweather"/>
                          <a:cs typeface="Merriweather"/>
                          <a:sym typeface="Merriweather"/>
                        </a:rPr>
                        <a:t>Block RAM (Mb)</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19.1</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711396680"/>
                  </a:ext>
                </a:extLst>
              </a:tr>
              <a:tr h="604638">
                <a:tc>
                  <a:txBody>
                    <a:bodyPr/>
                    <a:lstStyle/>
                    <a:p>
                      <a:pPr marL="0" lvl="0" indent="0" algn="r" rtl="0">
                        <a:spcBef>
                          <a:spcPts val="0"/>
                        </a:spcBef>
                        <a:spcAft>
                          <a:spcPts val="0"/>
                        </a:spcAft>
                        <a:buNone/>
                      </a:pPr>
                      <a:r>
                        <a:rPr lang="en-US" dirty="0" smtClean="0">
                          <a:solidFill>
                            <a:srgbClr val="222222"/>
                          </a:solidFill>
                          <a:latin typeface="Merriweather"/>
                          <a:ea typeface="Merriweather"/>
                          <a:cs typeface="Merriweather"/>
                          <a:sym typeface="Merriweather"/>
                        </a:rPr>
                        <a:t>DSP Slices</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900</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4239888857"/>
                  </a:ext>
                </a:extLst>
              </a:tr>
              <a:tr h="604638">
                <a:tc>
                  <a:txBody>
                    <a:bodyPr/>
                    <a:lstStyle/>
                    <a:p>
                      <a:pPr marL="0" lvl="0" indent="0" algn="r" rtl="0">
                        <a:spcBef>
                          <a:spcPts val="0"/>
                        </a:spcBef>
                        <a:spcAft>
                          <a:spcPts val="0"/>
                        </a:spcAft>
                        <a:buNone/>
                      </a:pPr>
                      <a:r>
                        <a:rPr lang="en-US" dirty="0" smtClean="0">
                          <a:solidFill>
                            <a:srgbClr val="222222"/>
                          </a:solidFill>
                          <a:latin typeface="Merriweather"/>
                          <a:ea typeface="Merriweather"/>
                          <a:cs typeface="Merriweather"/>
                          <a:sym typeface="Merriweather"/>
                        </a:rPr>
                        <a:t>Maximum I/O Pins</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2400" b="1" dirty="0" smtClean="0">
                          <a:solidFill>
                            <a:srgbClr val="222222"/>
                          </a:solidFill>
                          <a:latin typeface="Raleway"/>
                          <a:ea typeface="Raleway"/>
                          <a:cs typeface="Raleway"/>
                          <a:sym typeface="Raleway"/>
                        </a:rPr>
                        <a:t>362</a:t>
                      </a:r>
                      <a:endParaRPr sz="2400" b="1" dirty="0">
                        <a:solidFill>
                          <a:srgbClr val="222222"/>
                        </a:solidFill>
                        <a:latin typeface="Raleway"/>
                        <a:ea typeface="Raleway"/>
                        <a:cs typeface="Raleway"/>
                        <a:sym typeface="Raleway"/>
                      </a:endParaRPr>
                    </a:p>
                  </a:txBody>
                  <a:tcPr marL="91425" marR="91425" marT="91425" marB="914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70136546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67" y="1792690"/>
            <a:ext cx="6429375" cy="3181350"/>
          </a:xfrm>
          <a:prstGeom prst="rect">
            <a:avLst/>
          </a:prstGeom>
        </p:spPr>
      </p:pic>
      <p:sp>
        <p:nvSpPr>
          <p:cNvPr id="12" name="TextBox 13"/>
          <p:cNvSpPr txBox="1"/>
          <p:nvPr/>
        </p:nvSpPr>
        <p:spPr>
          <a:xfrm>
            <a:off x="1659895" y="5131164"/>
            <a:ext cx="4161755"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35</a:t>
            </a:r>
            <a:r>
              <a:rPr lang="en-US" dirty="0" smtClean="0">
                <a:latin typeface="Merriweather" panose="020B0604020202020204" charset="0"/>
              </a:rPr>
              <a:t>] </a:t>
            </a:r>
            <a:r>
              <a:rPr lang="en-US" dirty="0">
                <a:latin typeface="Merriweather" panose="020B0604020202020204" charset="0"/>
              </a:rPr>
              <a:t>Xilinx Zynq-7000 </a:t>
            </a:r>
            <a:r>
              <a:rPr lang="en-US" dirty="0" err="1">
                <a:latin typeface="Merriweather" panose="020B0604020202020204" charset="0"/>
              </a:rPr>
              <a:t>SoC</a:t>
            </a:r>
            <a:r>
              <a:rPr lang="en-US" dirty="0">
                <a:latin typeface="Merriweather" panose="020B0604020202020204" charset="0"/>
              </a:rPr>
              <a:t> ZC706</a:t>
            </a:r>
          </a:p>
        </p:txBody>
      </p:sp>
      <p:sp>
        <p:nvSpPr>
          <p:cNvPr id="13" name="TextBox 13"/>
          <p:cNvSpPr txBox="1"/>
          <p:nvPr/>
        </p:nvSpPr>
        <p:spPr>
          <a:xfrm>
            <a:off x="6791202" y="5131163"/>
            <a:ext cx="464193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36</a:t>
            </a:r>
            <a:r>
              <a:rPr lang="en-US" dirty="0" smtClean="0">
                <a:latin typeface="Merriweather" panose="020B0604020202020204" charset="0"/>
              </a:rPr>
              <a:t>] </a:t>
            </a:r>
            <a:r>
              <a:rPr lang="en-US" dirty="0">
                <a:latin typeface="Merriweather" panose="020B0604020202020204" charset="0"/>
              </a:rPr>
              <a:t>Xilinx Zynq-7000 </a:t>
            </a:r>
            <a:r>
              <a:rPr lang="en-US" dirty="0" err="1">
                <a:latin typeface="Merriweather" panose="020B0604020202020204" charset="0"/>
              </a:rPr>
              <a:t>SoC</a:t>
            </a:r>
            <a:r>
              <a:rPr lang="en-US" dirty="0">
                <a:latin typeface="Merriweather" panose="020B0604020202020204" charset="0"/>
              </a:rPr>
              <a:t> </a:t>
            </a:r>
            <a:r>
              <a:rPr lang="en-US" dirty="0" smtClean="0">
                <a:latin typeface="Merriweather" panose="020B0604020202020204" charset="0"/>
              </a:rPr>
              <a:t>ZC706 resource</a:t>
            </a:r>
            <a:endParaRPr lang="en-US" dirty="0">
              <a:latin typeface="Merriweather" panose="020B0604020202020204" charset="0"/>
            </a:endParaRPr>
          </a:p>
        </p:txBody>
      </p:sp>
    </p:spTree>
    <p:extLst>
      <p:ext uri="{BB962C8B-B14F-4D97-AF65-F5344CB8AC3E}">
        <p14:creationId xmlns:p14="http://schemas.microsoft.com/office/powerpoint/2010/main" val="2746513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CNN Architecture</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31</a:t>
            </a:fld>
            <a:endParaRPr/>
          </a:p>
        </p:txBody>
      </p:sp>
      <p:sp>
        <p:nvSpPr>
          <p:cNvPr id="17" name="Google Shape;108;p17"/>
          <p:cNvSpPr txBox="1">
            <a:spLocks noGrp="1"/>
          </p:cNvSpPr>
          <p:nvPr>
            <p:ph type="body" idx="1"/>
          </p:nvPr>
        </p:nvSpPr>
        <p:spPr>
          <a:xfrm>
            <a:off x="755038" y="1659155"/>
            <a:ext cx="10730718" cy="4336583"/>
          </a:xfrm>
          <a:prstGeom prst="rect">
            <a:avLst/>
          </a:prstGeom>
        </p:spPr>
        <p:txBody>
          <a:bodyPr spcFirstLastPara="1" wrap="square" lIns="91425" tIns="91425" rIns="91425" bIns="91425" anchor="t" anchorCtr="0">
            <a:noAutofit/>
          </a:bodyPr>
          <a:lstStyle/>
          <a:p>
            <a:pPr>
              <a:spcBef>
                <a:spcPts val="0"/>
              </a:spcBef>
            </a:pPr>
            <a:r>
              <a:rPr lang="en-US" sz="2000" dirty="0" smtClean="0"/>
              <a:t>Profiling </a:t>
            </a:r>
            <a:r>
              <a:rPr lang="en-US" sz="2000" dirty="0"/>
              <a:t>on a PC and Embedded </a:t>
            </a:r>
            <a:r>
              <a:rPr lang="en-US" sz="2000" dirty="0" smtClean="0"/>
              <a:t>Platform</a:t>
            </a:r>
          </a:p>
          <a:p>
            <a:pPr marL="76200" indent="0">
              <a:spcBef>
                <a:spcPts val="0"/>
              </a:spcBef>
              <a:buNone/>
            </a:pPr>
            <a:r>
              <a:rPr lang="en-US" sz="2000" dirty="0"/>
              <a:t>The python and C/C++ implementations of the algorithms were used to identify the</a:t>
            </a:r>
          </a:p>
          <a:p>
            <a:pPr marL="76200" indent="0">
              <a:spcBef>
                <a:spcPts val="0"/>
              </a:spcBef>
              <a:buNone/>
            </a:pPr>
            <a:r>
              <a:rPr lang="en-US" sz="2000" dirty="0"/>
              <a:t>classification time for each of them and understand the </a:t>
            </a:r>
            <a:r>
              <a:rPr lang="en-US" sz="2000" dirty="0" smtClean="0"/>
              <a:t>acceleration</a:t>
            </a:r>
          </a:p>
          <a:p>
            <a:pPr marL="76200" indent="0">
              <a:spcBef>
                <a:spcPts val="0"/>
              </a:spcBef>
              <a:buNone/>
            </a:pPr>
            <a:endParaRPr lang="en-US" sz="2000" dirty="0"/>
          </a:p>
          <a:p>
            <a:pPr marL="76200" indent="0">
              <a:spcBef>
                <a:spcPts val="0"/>
              </a:spcBef>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a:p>
            <a:pPr marL="76200" indent="0">
              <a:spcBef>
                <a:spcPts val="0"/>
              </a:spcBef>
              <a:buNone/>
            </a:pPr>
            <a:endParaRPr lang="en-US" sz="2000" dirty="0"/>
          </a:p>
          <a:p>
            <a:pPr lvl="1"/>
            <a:r>
              <a:rPr lang="en-US" sz="1600" dirty="0"/>
              <a:t>The execution in </a:t>
            </a:r>
            <a:r>
              <a:rPr lang="en-US" sz="1600" b="1" dirty="0"/>
              <a:t>python/</a:t>
            </a:r>
            <a:r>
              <a:rPr lang="en-US" sz="1600" b="1" dirty="0" err="1"/>
              <a:t>tensorflow</a:t>
            </a:r>
            <a:r>
              <a:rPr lang="en-US" sz="1600" b="1" dirty="0"/>
              <a:t> on a PC is very fast</a:t>
            </a:r>
            <a:r>
              <a:rPr lang="en-US" sz="1600" dirty="0"/>
              <a:t> as for the </a:t>
            </a:r>
            <a:r>
              <a:rPr lang="en-US" sz="1600" dirty="0" smtClean="0"/>
              <a:t>high-level language, since </a:t>
            </a:r>
            <a:r>
              <a:rPr lang="en-US" sz="1600" dirty="0"/>
              <a:t>the </a:t>
            </a:r>
            <a:r>
              <a:rPr lang="en-US" sz="1600" b="1" dirty="0"/>
              <a:t>library is well optimized</a:t>
            </a:r>
            <a:r>
              <a:rPr lang="en-US" sz="1600" dirty="0"/>
              <a:t>. </a:t>
            </a:r>
            <a:r>
              <a:rPr lang="en-US" sz="1600" dirty="0" smtClean="0"/>
              <a:t>The </a:t>
            </a:r>
            <a:r>
              <a:rPr lang="en-US" sz="1600" dirty="0"/>
              <a:t>python code (1.) is high-level, </a:t>
            </a:r>
            <a:r>
              <a:rPr lang="en-US" sz="1600" dirty="0" smtClean="0"/>
              <a:t>it’s very </a:t>
            </a:r>
            <a:r>
              <a:rPr lang="en-US" sz="1600" dirty="0"/>
              <a:t>close to the C++ (3.).</a:t>
            </a:r>
          </a:p>
          <a:p>
            <a:pPr lvl="1"/>
            <a:r>
              <a:rPr lang="en-US" sz="1600" dirty="0" smtClean="0"/>
              <a:t>Execution </a:t>
            </a:r>
            <a:r>
              <a:rPr lang="en-US" sz="1600" dirty="0"/>
              <a:t>3. Is the fastest, because it’s executed on the </a:t>
            </a:r>
            <a:r>
              <a:rPr lang="en-US" sz="1600" b="1" dirty="0"/>
              <a:t>fastest machine </a:t>
            </a:r>
            <a:r>
              <a:rPr lang="en-US" sz="1600" dirty="0"/>
              <a:t>and the code </a:t>
            </a:r>
            <a:r>
              <a:rPr lang="en-US" sz="1600" dirty="0" smtClean="0"/>
              <a:t>is </a:t>
            </a:r>
            <a:r>
              <a:rPr lang="en-US" sz="1600" b="1" dirty="0" smtClean="0"/>
              <a:t>most </a:t>
            </a:r>
            <a:r>
              <a:rPr lang="en-US" sz="1600" b="1" dirty="0"/>
              <a:t>low-level (C++).</a:t>
            </a:r>
          </a:p>
        </p:txBody>
      </p:sp>
      <p:sp>
        <p:nvSpPr>
          <p:cNvPr id="13" name="TextBox 13"/>
          <p:cNvSpPr txBox="1"/>
          <p:nvPr/>
        </p:nvSpPr>
        <p:spPr>
          <a:xfrm>
            <a:off x="2588941" y="4460320"/>
            <a:ext cx="7014117"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[30</a:t>
            </a:r>
            <a:r>
              <a:rPr lang="en-US" dirty="0">
                <a:latin typeface="Merriweather" panose="020B0604020202020204" charset="0"/>
              </a:rPr>
              <a:t>] </a:t>
            </a:r>
            <a:r>
              <a:rPr lang="en-US" dirty="0" smtClean="0">
                <a:latin typeface="Merriweather" panose="020B0604020202020204" charset="0"/>
              </a:rPr>
              <a:t>Time consuming after Profiling </a:t>
            </a:r>
            <a:r>
              <a:rPr lang="en-US" dirty="0">
                <a:latin typeface="Merriweather" panose="020B0604020202020204" charset="0"/>
              </a:rPr>
              <a:t>on a PC and Embedded Platform </a:t>
            </a:r>
          </a:p>
        </p:txBody>
      </p:sp>
      <p:pic>
        <p:nvPicPr>
          <p:cNvPr id="3" name="Picture 2"/>
          <p:cNvPicPr>
            <a:picLocks noChangeAspect="1"/>
          </p:cNvPicPr>
          <p:nvPr/>
        </p:nvPicPr>
        <p:blipFill>
          <a:blip r:embed="rId3"/>
          <a:stretch>
            <a:fillRect/>
          </a:stretch>
        </p:blipFill>
        <p:spPr>
          <a:xfrm>
            <a:off x="903481" y="2717245"/>
            <a:ext cx="10582275" cy="1743075"/>
          </a:xfrm>
          <a:prstGeom prst="rect">
            <a:avLst/>
          </a:prstGeom>
        </p:spPr>
      </p:pic>
    </p:spTree>
    <p:extLst>
      <p:ext uri="{BB962C8B-B14F-4D97-AF65-F5344CB8AC3E}">
        <p14:creationId xmlns:p14="http://schemas.microsoft.com/office/powerpoint/2010/main" val="219251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466278" y="752910"/>
            <a:ext cx="7259443" cy="637200"/>
          </a:xfrm>
          <a:prstGeom prst="rect">
            <a:avLst/>
          </a:prstGeom>
        </p:spPr>
        <p:txBody>
          <a:bodyPr spcFirstLastPara="1" wrap="square" lIns="91425" tIns="91425" rIns="91425" bIns="91425" anchor="ctr" anchorCtr="0">
            <a:noAutofit/>
          </a:bodyPr>
          <a:lstStyle/>
          <a:p>
            <a:r>
              <a:rPr lang="en-US" sz="4000" dirty="0"/>
              <a:t>PC and Embedded Platform</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32</a:t>
            </a:fld>
            <a:endParaRPr/>
          </a:p>
        </p:txBody>
      </p:sp>
      <p:sp>
        <p:nvSpPr>
          <p:cNvPr id="17" name="Google Shape;108;p17"/>
          <p:cNvSpPr txBox="1">
            <a:spLocks noGrp="1"/>
          </p:cNvSpPr>
          <p:nvPr>
            <p:ph type="body" idx="1"/>
          </p:nvPr>
        </p:nvSpPr>
        <p:spPr>
          <a:xfrm>
            <a:off x="755038" y="1659155"/>
            <a:ext cx="10730718" cy="4336583"/>
          </a:xfrm>
          <a:prstGeom prst="rect">
            <a:avLst/>
          </a:prstGeom>
        </p:spPr>
        <p:txBody>
          <a:bodyPr spcFirstLastPara="1" wrap="square" lIns="91425" tIns="91425" rIns="91425" bIns="91425" anchor="t" anchorCtr="0">
            <a:noAutofit/>
          </a:bodyPr>
          <a:lstStyle/>
          <a:p>
            <a:pPr>
              <a:spcBef>
                <a:spcPts val="0"/>
              </a:spcBef>
            </a:pPr>
            <a:r>
              <a:rPr lang="en-US" sz="2000" dirty="0" smtClean="0"/>
              <a:t>Profiling </a:t>
            </a:r>
            <a:r>
              <a:rPr lang="en-US" sz="2000" dirty="0"/>
              <a:t>on a PC and Embedded </a:t>
            </a:r>
            <a:r>
              <a:rPr lang="en-US" sz="2000" dirty="0" smtClean="0"/>
              <a:t>Platform</a:t>
            </a:r>
          </a:p>
          <a:p>
            <a:pPr marL="76200" indent="0">
              <a:spcBef>
                <a:spcPts val="0"/>
              </a:spcBef>
              <a:buNone/>
            </a:pPr>
            <a:r>
              <a:rPr lang="en-US" sz="2000" dirty="0"/>
              <a:t>To identify the bottlenecks of the algorithm, the profiling was executed on the C-code.</a:t>
            </a:r>
          </a:p>
          <a:p>
            <a:pPr marL="76200" indent="0">
              <a:spcBef>
                <a:spcPts val="0"/>
              </a:spcBef>
              <a:buNone/>
            </a:pPr>
            <a:r>
              <a:rPr lang="en-US" sz="2000" dirty="0"/>
              <a:t>The results for each layer are shown below</a:t>
            </a:r>
          </a:p>
          <a:p>
            <a:pPr marL="76200" indent="0">
              <a:spcBef>
                <a:spcPts val="0"/>
              </a:spcBef>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p:txBody>
      </p:sp>
      <p:sp>
        <p:nvSpPr>
          <p:cNvPr id="13" name="TextBox 13"/>
          <p:cNvSpPr txBox="1"/>
          <p:nvPr/>
        </p:nvSpPr>
        <p:spPr>
          <a:xfrm>
            <a:off x="2510882" y="5841849"/>
            <a:ext cx="741370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37] </a:t>
            </a:r>
            <a:r>
              <a:rPr lang="en-US" dirty="0" smtClean="0">
                <a:latin typeface="Merriweather" panose="020B0604020202020204" charset="0"/>
              </a:rPr>
              <a:t>Time consuming after Profiling </a:t>
            </a:r>
            <a:r>
              <a:rPr lang="en-US" dirty="0">
                <a:latin typeface="Merriweather" panose="020B0604020202020204" charset="0"/>
              </a:rPr>
              <a:t>on </a:t>
            </a:r>
            <a:r>
              <a:rPr lang="en-US" dirty="0" smtClean="0">
                <a:latin typeface="Merriweather" panose="020B0604020202020204" charset="0"/>
              </a:rPr>
              <a:t> </a:t>
            </a:r>
            <a:r>
              <a:rPr lang="en-US" dirty="0">
                <a:latin typeface="Merriweather" panose="020B0604020202020204" charset="0"/>
              </a:rPr>
              <a:t>Embedded Platform </a:t>
            </a:r>
            <a:r>
              <a:rPr lang="en-US" dirty="0" smtClean="0">
                <a:latin typeface="Merriweather" panose="020B0604020202020204" charset="0"/>
              </a:rPr>
              <a:t>of each layer</a:t>
            </a:r>
            <a:endParaRPr lang="en-US" dirty="0">
              <a:latin typeface="Merriweather" panose="020B060402020202020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420" b="10345"/>
          <a:stretch/>
        </p:blipFill>
        <p:spPr>
          <a:xfrm>
            <a:off x="669073" y="3155795"/>
            <a:ext cx="5701277" cy="2129883"/>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8914" b="3109"/>
          <a:stretch/>
        </p:blipFill>
        <p:spPr>
          <a:xfrm>
            <a:off x="6370350" y="3155795"/>
            <a:ext cx="5115406" cy="2062976"/>
          </a:xfrm>
          <a:prstGeom prst="rect">
            <a:avLst/>
          </a:prstGeom>
        </p:spPr>
      </p:pic>
      <p:sp>
        <p:nvSpPr>
          <p:cNvPr id="9" name="TextBox 13"/>
          <p:cNvSpPr txBox="1"/>
          <p:nvPr/>
        </p:nvSpPr>
        <p:spPr>
          <a:xfrm>
            <a:off x="1395864" y="5273140"/>
            <a:ext cx="424769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a:t>
            </a:r>
            <a:r>
              <a:rPr lang="en-US" dirty="0">
                <a:latin typeface="Merriweather" panose="020B0604020202020204" charset="0"/>
              </a:rPr>
              <a:t>a</a:t>
            </a:r>
            <a:r>
              <a:rPr lang="en-US" dirty="0" smtClean="0">
                <a:latin typeface="Merriweather" panose="020B0604020202020204" charset="0"/>
              </a:rPr>
              <a:t>] </a:t>
            </a:r>
            <a:r>
              <a:rPr lang="en-US" dirty="0" smtClean="0">
                <a:latin typeface="Merriweather" panose="020B0604020202020204" charset="0"/>
              </a:rPr>
              <a:t>Timing consumption of each layer</a:t>
            </a:r>
            <a:endParaRPr lang="en-US" dirty="0">
              <a:latin typeface="Merriweather" panose="020B0604020202020204" charset="0"/>
            </a:endParaRPr>
          </a:p>
        </p:txBody>
      </p:sp>
      <p:sp>
        <p:nvSpPr>
          <p:cNvPr id="10" name="TextBox 13"/>
          <p:cNvSpPr txBox="1"/>
          <p:nvPr/>
        </p:nvSpPr>
        <p:spPr>
          <a:xfrm>
            <a:off x="6565853" y="5299477"/>
            <a:ext cx="47244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a:t>
            </a:r>
            <a:r>
              <a:rPr lang="en-US" dirty="0">
                <a:latin typeface="Merriweather" panose="020B0604020202020204" charset="0"/>
              </a:rPr>
              <a:t>b</a:t>
            </a:r>
            <a:r>
              <a:rPr lang="en-US" dirty="0" smtClean="0">
                <a:latin typeface="Merriweather" panose="020B0604020202020204" charset="0"/>
              </a:rPr>
              <a:t>] Time consumption of each type of layer </a:t>
            </a:r>
            <a:endParaRPr lang="en-US" dirty="0">
              <a:latin typeface="Merriweather" panose="020B0604020202020204" charset="0"/>
            </a:endParaRPr>
          </a:p>
        </p:txBody>
      </p:sp>
    </p:spTree>
    <p:extLst>
      <p:ext uri="{BB962C8B-B14F-4D97-AF65-F5344CB8AC3E}">
        <p14:creationId xmlns:p14="http://schemas.microsoft.com/office/powerpoint/2010/main" val="4050754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466278" y="752910"/>
            <a:ext cx="7259443" cy="637200"/>
          </a:xfrm>
          <a:prstGeom prst="rect">
            <a:avLst/>
          </a:prstGeom>
        </p:spPr>
        <p:txBody>
          <a:bodyPr spcFirstLastPara="1" wrap="square" lIns="91425" tIns="91425" rIns="91425" bIns="91425" anchor="ctr" anchorCtr="0">
            <a:noAutofit/>
          </a:bodyPr>
          <a:lstStyle/>
          <a:p>
            <a:r>
              <a:rPr lang="en-US" sz="4000" dirty="0"/>
              <a:t>PC and Embedded Platform</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33</a:t>
            </a:fld>
            <a:endParaRPr/>
          </a:p>
        </p:txBody>
      </p:sp>
      <p:sp>
        <p:nvSpPr>
          <p:cNvPr id="17" name="Google Shape;108;p17"/>
          <p:cNvSpPr txBox="1">
            <a:spLocks noGrp="1"/>
          </p:cNvSpPr>
          <p:nvPr>
            <p:ph type="body" idx="1"/>
          </p:nvPr>
        </p:nvSpPr>
        <p:spPr>
          <a:xfrm>
            <a:off x="755037" y="1659155"/>
            <a:ext cx="11065255" cy="4336583"/>
          </a:xfrm>
          <a:prstGeom prst="rect">
            <a:avLst/>
          </a:prstGeom>
        </p:spPr>
        <p:txBody>
          <a:bodyPr spcFirstLastPara="1" wrap="square" lIns="91425" tIns="91425" rIns="91425" bIns="91425" anchor="t" anchorCtr="0">
            <a:noAutofit/>
          </a:bodyPr>
          <a:lstStyle/>
          <a:p>
            <a:pPr>
              <a:spcBef>
                <a:spcPts val="0"/>
              </a:spcBef>
            </a:pPr>
            <a:r>
              <a:rPr lang="en-US" sz="2000" dirty="0"/>
              <a:t>Conclusions</a:t>
            </a:r>
            <a:r>
              <a:rPr lang="en-US" sz="2000" dirty="0" smtClean="0"/>
              <a:t>:</a:t>
            </a:r>
          </a:p>
          <a:p>
            <a:pPr marL="76200" indent="0">
              <a:spcBef>
                <a:spcPts val="0"/>
              </a:spcBef>
              <a:buNone/>
            </a:pPr>
            <a:endParaRPr lang="en-US" sz="2000" dirty="0" smtClean="0"/>
          </a:p>
          <a:p>
            <a:pPr lvl="1"/>
            <a:r>
              <a:rPr lang="en-US" sz="2000" dirty="0"/>
              <a:t>Acceleration of the following functions should visibly shorten the classification time:</a:t>
            </a:r>
          </a:p>
          <a:p>
            <a:pPr lvl="2"/>
            <a:r>
              <a:rPr lang="en-US" sz="2000" dirty="0"/>
              <a:t>2D image convolution, because it’s the most computationally heavy task executed with the most of time.</a:t>
            </a:r>
          </a:p>
          <a:p>
            <a:pPr lvl="2"/>
            <a:r>
              <a:rPr lang="en-US" sz="2000" dirty="0" err="1"/>
              <a:t>ReLU</a:t>
            </a:r>
            <a:r>
              <a:rPr lang="en-US" sz="2000" dirty="0"/>
              <a:t>, because it’s very easy to implement it in the FPGA as a multiplexer (if x&lt;0 assign 0, else assign x</a:t>
            </a:r>
            <a:r>
              <a:rPr lang="en-US" sz="2000" dirty="0" smtClean="0"/>
              <a:t>).</a:t>
            </a:r>
          </a:p>
          <a:p>
            <a:pPr lvl="1"/>
            <a:r>
              <a:rPr lang="en-US" sz="2000" dirty="0" smtClean="0"/>
              <a:t>Since </a:t>
            </a:r>
            <a:r>
              <a:rPr lang="en-US" sz="2000" dirty="0"/>
              <a:t>we need to share a lot of data, it’d be valuable to design a solution that would also </a:t>
            </a:r>
            <a:r>
              <a:rPr lang="en-US" sz="2000" dirty="0" err="1"/>
              <a:t>minimise</a:t>
            </a:r>
            <a:r>
              <a:rPr lang="en-US" sz="2000" dirty="0"/>
              <a:t> this communication and therefore </a:t>
            </a:r>
            <a:r>
              <a:rPr lang="en-US" sz="2000" dirty="0" err="1"/>
              <a:t>minimise</a:t>
            </a:r>
            <a:r>
              <a:rPr lang="en-US" sz="2000" dirty="0"/>
              <a:t> the </a:t>
            </a:r>
            <a:r>
              <a:rPr lang="en-US" sz="2000" dirty="0" smtClean="0"/>
              <a:t>accelerator </a:t>
            </a:r>
            <a:r>
              <a:rPr lang="en-US" sz="2000" dirty="0" smtClean="0">
                <a:sym typeface="Wingdings" panose="05000000000000000000" pitchFamily="2" charset="2"/>
              </a:rPr>
              <a:t></a:t>
            </a:r>
            <a:r>
              <a:rPr lang="en-US" sz="2000" dirty="0" smtClean="0"/>
              <a:t> </a:t>
            </a:r>
            <a:r>
              <a:rPr lang="en-US" sz="2000" dirty="0"/>
              <a:t>processor time</a:t>
            </a:r>
            <a:r>
              <a:rPr lang="en-US" sz="2000" dirty="0" smtClean="0"/>
              <a:t>.</a:t>
            </a:r>
          </a:p>
          <a:p>
            <a:pPr marL="533400" lvl="1" indent="0">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a:p>
            <a:pPr marL="76200" indent="0">
              <a:spcBef>
                <a:spcPts val="0"/>
              </a:spcBef>
              <a:buNone/>
            </a:pPr>
            <a:endParaRPr lang="en-US" sz="2000" dirty="0"/>
          </a:p>
          <a:p>
            <a:pPr marL="76200" indent="0">
              <a:spcBef>
                <a:spcPts val="0"/>
              </a:spcBef>
              <a:buNone/>
            </a:pPr>
            <a:endParaRPr lang="en-US" sz="2000" dirty="0" smtClean="0"/>
          </a:p>
        </p:txBody>
      </p:sp>
    </p:spTree>
    <p:extLst>
      <p:ext uri="{BB962C8B-B14F-4D97-AF65-F5344CB8AC3E}">
        <p14:creationId xmlns:p14="http://schemas.microsoft.com/office/powerpoint/2010/main" val="1189539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Quantization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34</a:t>
            </a:fld>
            <a:endParaRPr/>
          </a:p>
        </p:txBody>
      </p:sp>
      <p:pic>
        <p:nvPicPr>
          <p:cNvPr id="3" name="Picture 2"/>
          <p:cNvPicPr>
            <a:picLocks noChangeAspect="1"/>
          </p:cNvPicPr>
          <p:nvPr/>
        </p:nvPicPr>
        <p:blipFill>
          <a:blip r:embed="rId3"/>
          <a:stretch>
            <a:fillRect/>
          </a:stretch>
        </p:blipFill>
        <p:spPr>
          <a:xfrm>
            <a:off x="1025998" y="1441294"/>
            <a:ext cx="5440285" cy="4779621"/>
          </a:xfrm>
          <a:prstGeom prst="rect">
            <a:avLst/>
          </a:prstGeom>
        </p:spPr>
      </p:pic>
      <p:sp>
        <p:nvSpPr>
          <p:cNvPr id="8" name="TextBox 13"/>
          <p:cNvSpPr txBox="1"/>
          <p:nvPr/>
        </p:nvSpPr>
        <p:spPr>
          <a:xfrm>
            <a:off x="274134" y="6300710"/>
            <a:ext cx="877415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38] </a:t>
            </a:r>
            <a:r>
              <a:rPr lang="en-US" dirty="0">
                <a:latin typeface="Merriweather" panose="020B0604020202020204" charset="0"/>
              </a:rPr>
              <a:t>Min, </a:t>
            </a:r>
            <a:r>
              <a:rPr lang="en-US" dirty="0" err="1">
                <a:latin typeface="Merriweather" panose="020B0604020202020204" charset="0"/>
              </a:rPr>
              <a:t>avg</a:t>
            </a:r>
            <a:r>
              <a:rPr lang="en-US" dirty="0">
                <a:latin typeface="Merriweather" panose="020B0604020202020204" charset="0"/>
              </a:rPr>
              <a:t> and max values of the coefficients and example inter-layer results.</a:t>
            </a:r>
          </a:p>
        </p:txBody>
      </p:sp>
      <p:sp>
        <p:nvSpPr>
          <p:cNvPr id="9" name="Google Shape;108;p17"/>
          <p:cNvSpPr txBox="1">
            <a:spLocks noGrp="1"/>
          </p:cNvSpPr>
          <p:nvPr>
            <p:ph type="body" idx="1"/>
          </p:nvPr>
        </p:nvSpPr>
        <p:spPr>
          <a:xfrm>
            <a:off x="6667500" y="1459395"/>
            <a:ext cx="5177411" cy="4210050"/>
          </a:xfrm>
          <a:prstGeom prst="rect">
            <a:avLst/>
          </a:prstGeom>
        </p:spPr>
        <p:txBody>
          <a:bodyPr spcFirstLastPara="1" wrap="square" lIns="91425" tIns="91425" rIns="91425" bIns="91425" anchor="t" anchorCtr="0">
            <a:noAutofit/>
          </a:bodyPr>
          <a:lstStyle/>
          <a:p>
            <a:pPr>
              <a:spcBef>
                <a:spcPts val="0"/>
              </a:spcBef>
            </a:pPr>
            <a:r>
              <a:rPr lang="en-US" sz="2000" b="1" dirty="0"/>
              <a:t>Reason</a:t>
            </a:r>
          </a:p>
          <a:p>
            <a:pPr marL="76200" indent="0">
              <a:spcBef>
                <a:spcPts val="0"/>
              </a:spcBef>
              <a:buNone/>
            </a:pPr>
            <a:r>
              <a:rPr lang="en-US" sz="2000" dirty="0"/>
              <a:t>Because they cannot easily handle the floating-point operations, the usual requirement for signal processing using FPGA is </a:t>
            </a:r>
            <a:r>
              <a:rPr lang="en-US" sz="2000" b="1" dirty="0" smtClean="0">
                <a:solidFill>
                  <a:srgbClr val="FF0000"/>
                </a:solidFill>
              </a:rPr>
              <a:t>quantization.</a:t>
            </a:r>
            <a:endParaRPr lang="en-US" sz="2000" dirty="0" smtClean="0"/>
          </a:p>
          <a:p>
            <a:pPr>
              <a:spcBef>
                <a:spcPts val="0"/>
              </a:spcBef>
            </a:pPr>
            <a:r>
              <a:rPr lang="en-US" sz="2000" dirty="0"/>
              <a:t>The </a:t>
            </a:r>
            <a:r>
              <a:rPr lang="en-US" sz="2000" dirty="0" err="1"/>
              <a:t>quantisation</a:t>
            </a:r>
            <a:r>
              <a:rPr lang="en-US" sz="2000" dirty="0"/>
              <a:t> sweep was performed for the following fixed-point schemes:</a:t>
            </a:r>
          </a:p>
          <a:p>
            <a:pPr lvl="1"/>
            <a:r>
              <a:rPr lang="en-US" sz="2000" dirty="0"/>
              <a:t>2.5 to 2.10 - max values: (-2,2)</a:t>
            </a:r>
          </a:p>
          <a:p>
            <a:pPr lvl="1"/>
            <a:r>
              <a:rPr lang="en-US" sz="2000" dirty="0"/>
              <a:t>3.5 to 3.10 - max values: (-4,4)</a:t>
            </a:r>
          </a:p>
          <a:p>
            <a:pPr lvl="1"/>
            <a:r>
              <a:rPr lang="en-US" sz="2000" dirty="0"/>
              <a:t>4.5 to 4.10 - max values: (-8,8)</a:t>
            </a:r>
          </a:p>
          <a:p>
            <a:pPr lvl="1"/>
            <a:r>
              <a:rPr lang="en-US" sz="2000" dirty="0"/>
              <a:t>5.5 to 5.10 - max values: (-16,16)</a:t>
            </a:r>
          </a:p>
          <a:p>
            <a:pPr>
              <a:spcBef>
                <a:spcPts val="0"/>
              </a:spcBef>
            </a:pPr>
            <a:r>
              <a:rPr lang="en-US" sz="2000" dirty="0"/>
              <a:t>The fixed point fractional values from .5 to .10 represent steps from 0.03125 to 0.00097.</a:t>
            </a:r>
            <a:endParaRPr lang="en-US" sz="2000" dirty="0"/>
          </a:p>
        </p:txBody>
      </p:sp>
    </p:spTree>
    <p:extLst>
      <p:ext uri="{BB962C8B-B14F-4D97-AF65-F5344CB8AC3E}">
        <p14:creationId xmlns:p14="http://schemas.microsoft.com/office/powerpoint/2010/main" val="147710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Quantization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35</a:t>
            </a:fld>
            <a:endParaRPr/>
          </a:p>
        </p:txBody>
      </p:sp>
      <p:sp>
        <p:nvSpPr>
          <p:cNvPr id="9" name="Google Shape;108;p17"/>
          <p:cNvSpPr txBox="1">
            <a:spLocks noGrp="1"/>
          </p:cNvSpPr>
          <p:nvPr>
            <p:ph type="body" idx="1"/>
          </p:nvPr>
        </p:nvSpPr>
        <p:spPr>
          <a:xfrm>
            <a:off x="1192939" y="1533489"/>
            <a:ext cx="10203607" cy="4336583"/>
          </a:xfrm>
          <a:prstGeom prst="rect">
            <a:avLst/>
          </a:prstGeom>
        </p:spPr>
        <p:txBody>
          <a:bodyPr spcFirstLastPara="1" wrap="square" lIns="91425" tIns="91425" rIns="91425" bIns="91425" anchor="t" anchorCtr="0">
            <a:noAutofit/>
          </a:bodyPr>
          <a:lstStyle/>
          <a:p>
            <a:pPr>
              <a:spcBef>
                <a:spcPts val="0"/>
              </a:spcBef>
            </a:pPr>
            <a:r>
              <a:rPr lang="en-US" sz="2000" dirty="0" smtClean="0"/>
              <a:t>The following experiment </a:t>
            </a:r>
            <a:r>
              <a:rPr lang="en-US" sz="2000" dirty="0"/>
              <a:t>in C++ on float coefficients was performed:</a:t>
            </a:r>
          </a:p>
          <a:p>
            <a:pPr lvl="1"/>
            <a:r>
              <a:rPr lang="en-US" sz="2000" dirty="0"/>
              <a:t>1. Prepare the set of 64 test images.</a:t>
            </a:r>
          </a:p>
          <a:p>
            <a:pPr lvl="1"/>
            <a:r>
              <a:rPr lang="en-US" sz="2000" dirty="0"/>
              <a:t>2. Classify each of the image and obtain the classification probabilities for each class.</a:t>
            </a:r>
          </a:p>
          <a:p>
            <a:pPr lvl="1"/>
            <a:r>
              <a:rPr lang="en-US" sz="2000" dirty="0"/>
              <a:t>3. </a:t>
            </a:r>
            <a:r>
              <a:rPr lang="en-US" sz="2000" dirty="0" err="1"/>
              <a:t>Quantise</a:t>
            </a:r>
            <a:r>
              <a:rPr lang="en-US" sz="2000" dirty="0"/>
              <a:t> the coefficients with the certain, signed fixed-point scheme.</a:t>
            </a:r>
          </a:p>
          <a:p>
            <a:pPr lvl="1"/>
            <a:r>
              <a:rPr lang="en-US" sz="2000" dirty="0"/>
              <a:t>4. Perform the CNN algorithm on the same 64 test images, with the </a:t>
            </a:r>
            <a:r>
              <a:rPr lang="en-US" sz="2000" dirty="0" smtClean="0"/>
              <a:t>quantized coefficients </a:t>
            </a:r>
            <a:r>
              <a:rPr lang="en-US" sz="2000" dirty="0"/>
              <a:t>from 3. and “flatten” each of the resulting imaged after each </a:t>
            </a:r>
            <a:r>
              <a:rPr lang="en-US" sz="2000" dirty="0" smtClean="0"/>
              <a:t>layer, according </a:t>
            </a:r>
            <a:r>
              <a:rPr lang="en-US" sz="2000" dirty="0"/>
              <a:t>to maximum value that the signed point can store.</a:t>
            </a:r>
          </a:p>
          <a:p>
            <a:pPr lvl="1"/>
            <a:r>
              <a:rPr lang="en-US" sz="2000" dirty="0"/>
              <a:t>5. Compare the 64*6 class probabilities with results from 2. and calculate the mean </a:t>
            </a:r>
            <a:r>
              <a:rPr lang="en-US" sz="2000" dirty="0" smtClean="0"/>
              <a:t>and max </a:t>
            </a:r>
            <a:r>
              <a:rPr lang="en-US" sz="2000" dirty="0"/>
              <a:t>error</a:t>
            </a:r>
            <a:r>
              <a:rPr lang="en-US" sz="2000" dirty="0" smtClean="0"/>
              <a:t>.</a:t>
            </a:r>
          </a:p>
          <a:p>
            <a:pPr marL="533400" lvl="1" indent="0">
              <a:buNone/>
            </a:pPr>
            <a:endParaRPr lang="en-US" sz="2000" dirty="0"/>
          </a:p>
          <a:p>
            <a:pPr>
              <a:spcBef>
                <a:spcPts val="0"/>
              </a:spcBef>
            </a:pPr>
            <a:r>
              <a:rPr lang="en-US" sz="2000" dirty="0" smtClean="0"/>
              <a:t>that </a:t>
            </a:r>
            <a:r>
              <a:rPr lang="en-US" sz="2000" dirty="0"/>
              <a:t>all the probability values was taken into consideration when calculating the </a:t>
            </a:r>
            <a:r>
              <a:rPr lang="en-US" sz="2000" dirty="0" smtClean="0"/>
              <a:t>error. As </a:t>
            </a:r>
            <a:r>
              <a:rPr lang="en-US" sz="2000" dirty="0"/>
              <a:t>an example, if the original classification probabilities were [ 0.1 0.1 0.5 0.2 0.0 0.1] </a:t>
            </a:r>
            <a:r>
              <a:rPr lang="en-US" sz="2000" dirty="0" smtClean="0"/>
              <a:t>and the </a:t>
            </a:r>
            <a:r>
              <a:rPr lang="en-US" sz="2000" dirty="0"/>
              <a:t>result after </a:t>
            </a:r>
            <a:r>
              <a:rPr lang="en-US" sz="2000" dirty="0" err="1"/>
              <a:t>quantisation</a:t>
            </a:r>
            <a:r>
              <a:rPr lang="en-US" sz="2000" dirty="0"/>
              <a:t> was [0.0 0.0 0.55 0.45 0.0 0.0 ], the mean error is 0.108 (</a:t>
            </a:r>
            <a:r>
              <a:rPr lang="en-US" sz="2000" dirty="0" smtClean="0"/>
              <a:t>0.65/6) and </a:t>
            </a:r>
            <a:r>
              <a:rPr lang="en-US" sz="2000" dirty="0"/>
              <a:t>the maximum error </a:t>
            </a:r>
            <a:r>
              <a:rPr lang="en-US" sz="2000" dirty="0" err="1"/>
              <a:t>os</a:t>
            </a:r>
            <a:r>
              <a:rPr lang="en-US" sz="2000" dirty="0"/>
              <a:t> 0.25 (0.45-0.2</a:t>
            </a:r>
            <a:r>
              <a:rPr lang="en-US" sz="2000" dirty="0" smtClean="0"/>
              <a:t>).</a:t>
            </a:r>
            <a:endParaRPr lang="en-US" sz="2000" dirty="0"/>
          </a:p>
        </p:txBody>
      </p:sp>
    </p:spTree>
    <p:extLst>
      <p:ext uri="{BB962C8B-B14F-4D97-AF65-F5344CB8AC3E}">
        <p14:creationId xmlns:p14="http://schemas.microsoft.com/office/powerpoint/2010/main" val="4114470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Quantization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36</a:t>
            </a:fld>
            <a:endParaRPr/>
          </a:p>
        </p:txBody>
      </p:sp>
      <p:sp>
        <p:nvSpPr>
          <p:cNvPr id="8" name="TextBox 13"/>
          <p:cNvSpPr txBox="1"/>
          <p:nvPr/>
        </p:nvSpPr>
        <p:spPr>
          <a:xfrm>
            <a:off x="2593240" y="5889832"/>
            <a:ext cx="700552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39] </a:t>
            </a:r>
            <a:r>
              <a:rPr lang="en-US" dirty="0">
                <a:latin typeface="Merriweather" panose="020B0604020202020204" charset="0"/>
              </a:rPr>
              <a:t>Plots showing relative error vs. different fixed-point </a:t>
            </a:r>
            <a:r>
              <a:rPr lang="en-US" dirty="0" err="1">
                <a:latin typeface="Merriweather" panose="020B0604020202020204" charset="0"/>
              </a:rPr>
              <a:t>quantisation</a:t>
            </a:r>
            <a:r>
              <a:rPr lang="en-US" dirty="0" smtClean="0">
                <a:latin typeface="Merriweather" panose="020B0604020202020204" charset="0"/>
              </a:rPr>
              <a:t>.</a:t>
            </a:r>
            <a:endParaRPr lang="en-US" dirty="0">
              <a:latin typeface="Merriweather"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221" y="1621106"/>
            <a:ext cx="8418471" cy="4182059"/>
          </a:xfrm>
          <a:prstGeom prst="rect">
            <a:avLst/>
          </a:prstGeom>
        </p:spPr>
      </p:pic>
    </p:spTree>
    <p:extLst>
      <p:ext uri="{BB962C8B-B14F-4D97-AF65-F5344CB8AC3E}">
        <p14:creationId xmlns:p14="http://schemas.microsoft.com/office/powerpoint/2010/main" val="20078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Quantization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200" y="1533489"/>
            <a:ext cx="7198453" cy="4233893"/>
          </a:xfrm>
          <a:prstGeom prst="rect">
            <a:avLst/>
          </a:prstGeom>
        </p:spPr>
      </p:pic>
      <p:sp>
        <p:nvSpPr>
          <p:cNvPr id="9" name="TextBox 13"/>
          <p:cNvSpPr txBox="1"/>
          <p:nvPr/>
        </p:nvSpPr>
        <p:spPr>
          <a:xfrm>
            <a:off x="2593240" y="5889832"/>
            <a:ext cx="700552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a:t>
            </a:r>
            <a:r>
              <a:rPr lang="en-US" dirty="0" smtClean="0">
                <a:latin typeface="Merriweather" panose="020B0604020202020204" charset="0"/>
              </a:rPr>
              <a:t>40</a:t>
            </a:r>
            <a:r>
              <a:rPr lang="en-US" dirty="0" smtClean="0">
                <a:latin typeface="Merriweather" panose="020B0604020202020204" charset="0"/>
              </a:rPr>
              <a:t>] </a:t>
            </a:r>
            <a:r>
              <a:rPr lang="en-US" dirty="0">
                <a:latin typeface="Merriweather" panose="020B0604020202020204" charset="0"/>
              </a:rPr>
              <a:t>Plots showing relative error vs. different fixed-point </a:t>
            </a:r>
            <a:r>
              <a:rPr lang="en-US" dirty="0" err="1">
                <a:latin typeface="Merriweather" panose="020B0604020202020204" charset="0"/>
              </a:rPr>
              <a:t>quantisation</a:t>
            </a:r>
            <a:r>
              <a:rPr lang="en-US" dirty="0" smtClean="0">
                <a:latin typeface="Merriweather" panose="020B0604020202020204" charset="0"/>
              </a:rPr>
              <a:t>.</a:t>
            </a:r>
            <a:endParaRPr lang="en-US" dirty="0">
              <a:latin typeface="Merriweather" panose="020B0604020202020204" charset="0"/>
            </a:endParaRPr>
          </a:p>
        </p:txBody>
      </p:sp>
    </p:spTree>
    <p:extLst>
      <p:ext uri="{BB962C8B-B14F-4D97-AF65-F5344CB8AC3E}">
        <p14:creationId xmlns:p14="http://schemas.microsoft.com/office/powerpoint/2010/main" val="3933745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Quantization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38</a:t>
            </a:fld>
            <a:endParaRPr/>
          </a:p>
        </p:txBody>
      </p:sp>
      <p:sp>
        <p:nvSpPr>
          <p:cNvPr id="9" name="TextBox 13"/>
          <p:cNvSpPr txBox="1"/>
          <p:nvPr/>
        </p:nvSpPr>
        <p:spPr>
          <a:xfrm>
            <a:off x="4233465" y="4435698"/>
            <a:ext cx="377711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Table </a:t>
            </a:r>
            <a:r>
              <a:rPr lang="en-US" dirty="0" smtClean="0">
                <a:latin typeface="Merriweather" panose="020B0604020202020204" charset="0"/>
              </a:rPr>
              <a:t>[41] </a:t>
            </a:r>
            <a:r>
              <a:rPr lang="en-US" dirty="0" smtClean="0">
                <a:latin typeface="Merriweather" panose="020B0604020202020204" charset="0"/>
              </a:rPr>
              <a:t>The result of quantization.</a:t>
            </a:r>
            <a:endParaRPr lang="en-US" dirty="0">
              <a:latin typeface="Merriweather" panose="020B0604020202020204" charset="0"/>
            </a:endParaRPr>
          </a:p>
        </p:txBody>
      </p:sp>
      <p:pic>
        <p:nvPicPr>
          <p:cNvPr id="2" name="Picture 1"/>
          <p:cNvPicPr>
            <a:picLocks noChangeAspect="1"/>
          </p:cNvPicPr>
          <p:nvPr/>
        </p:nvPicPr>
        <p:blipFill>
          <a:blip r:embed="rId3"/>
          <a:stretch>
            <a:fillRect/>
          </a:stretch>
        </p:blipFill>
        <p:spPr>
          <a:xfrm>
            <a:off x="1838325" y="1612246"/>
            <a:ext cx="8515350" cy="2600325"/>
          </a:xfrm>
          <a:prstGeom prst="rect">
            <a:avLst/>
          </a:prstGeom>
        </p:spPr>
      </p:pic>
      <p:sp>
        <p:nvSpPr>
          <p:cNvPr id="8" name="Google Shape;108;p17"/>
          <p:cNvSpPr txBox="1">
            <a:spLocks noGrp="1"/>
          </p:cNvSpPr>
          <p:nvPr>
            <p:ph type="body" idx="1"/>
          </p:nvPr>
        </p:nvSpPr>
        <p:spPr>
          <a:xfrm>
            <a:off x="778013" y="4966602"/>
            <a:ext cx="11184674" cy="1091539"/>
          </a:xfrm>
          <a:prstGeom prst="rect">
            <a:avLst/>
          </a:prstGeom>
        </p:spPr>
        <p:txBody>
          <a:bodyPr spcFirstLastPara="1" wrap="square" lIns="91425" tIns="91425" rIns="91425" bIns="91425" anchor="t" anchorCtr="0">
            <a:noAutofit/>
          </a:bodyPr>
          <a:lstStyle/>
          <a:p>
            <a:pPr>
              <a:spcBef>
                <a:spcPts val="0"/>
              </a:spcBef>
            </a:pPr>
            <a:r>
              <a:rPr lang="en-US" sz="1800" dirty="0" smtClean="0"/>
              <a:t>The </a:t>
            </a:r>
            <a:r>
              <a:rPr lang="en-US" sz="1800" dirty="0" err="1"/>
              <a:t>quantisation</a:t>
            </a:r>
            <a:r>
              <a:rPr lang="en-US" sz="1800" dirty="0"/>
              <a:t> error drops dramatically when increasing the number </a:t>
            </a:r>
            <a:r>
              <a:rPr lang="en-US" sz="1800" dirty="0" smtClean="0"/>
              <a:t>of bits</a:t>
            </a:r>
            <a:r>
              <a:rPr lang="en-US" sz="1800" dirty="0"/>
              <a:t>. The best trade-off between the number of bits and reasonable error is fixed point 4.8.</a:t>
            </a:r>
          </a:p>
          <a:p>
            <a:pPr>
              <a:spcBef>
                <a:spcPts val="0"/>
              </a:spcBef>
            </a:pPr>
            <a:r>
              <a:rPr lang="en-US" sz="1800" dirty="0"/>
              <a:t>That is why all the future accelerators will be done for 12 bit fixed-point (4.8) per pixel.</a:t>
            </a:r>
            <a:endParaRPr lang="en-US" sz="1800" dirty="0" smtClean="0"/>
          </a:p>
        </p:txBody>
      </p:sp>
    </p:spTree>
    <p:extLst>
      <p:ext uri="{BB962C8B-B14F-4D97-AF65-F5344CB8AC3E}">
        <p14:creationId xmlns:p14="http://schemas.microsoft.com/office/powerpoint/2010/main" val="130260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Convolution Acceleration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39</a:t>
            </a:fld>
            <a:endParaRPr/>
          </a:p>
        </p:txBody>
      </p:sp>
      <p:sp>
        <p:nvSpPr>
          <p:cNvPr id="8" name="Google Shape;108;p17"/>
          <p:cNvSpPr txBox="1">
            <a:spLocks noGrp="1"/>
          </p:cNvSpPr>
          <p:nvPr>
            <p:ph type="body" idx="1"/>
          </p:nvPr>
        </p:nvSpPr>
        <p:spPr>
          <a:xfrm>
            <a:off x="778013" y="1400102"/>
            <a:ext cx="11184674" cy="1091539"/>
          </a:xfrm>
          <a:prstGeom prst="rect">
            <a:avLst/>
          </a:prstGeom>
        </p:spPr>
        <p:txBody>
          <a:bodyPr spcFirstLastPara="1" wrap="square" lIns="91425" tIns="91425" rIns="91425" bIns="91425" anchor="t" anchorCtr="0">
            <a:noAutofit/>
          </a:bodyPr>
          <a:lstStyle/>
          <a:p>
            <a:pPr>
              <a:spcBef>
                <a:spcPts val="0"/>
              </a:spcBef>
            </a:pPr>
            <a:r>
              <a:rPr lang="en-US" sz="2000" dirty="0"/>
              <a:t>The main purpose in the FPGA acceleration is operation parallelization</a:t>
            </a:r>
          </a:p>
          <a:p>
            <a:pPr lvl="1"/>
            <a:r>
              <a:rPr lang="en-US" sz="2000" dirty="0"/>
              <a:t>The operation used here is multiplication – accumulation</a:t>
            </a:r>
          </a:p>
          <a:p>
            <a:pPr>
              <a:spcBef>
                <a:spcPts val="0"/>
              </a:spcBef>
            </a:pPr>
            <a:r>
              <a:rPr lang="en-US" sz="2000" dirty="0" smtClean="0"/>
              <a:t>Solution </a:t>
            </a:r>
            <a:r>
              <a:rPr lang="en-US" sz="2000" dirty="0" smtClean="0"/>
              <a:t>1</a:t>
            </a:r>
          </a:p>
          <a:p>
            <a:pPr marL="76200" indent="0">
              <a:spcBef>
                <a:spcPts val="0"/>
              </a:spcBef>
              <a:buNone/>
            </a:pPr>
            <a:r>
              <a:rPr lang="en-US" sz="2000" dirty="0"/>
              <a:t>The simplified idea </a:t>
            </a:r>
            <a:r>
              <a:rPr lang="en-US" sz="2000" dirty="0" smtClean="0"/>
              <a:t>is shown </a:t>
            </a:r>
            <a:r>
              <a:rPr lang="en-US" sz="2000" dirty="0"/>
              <a:t>in figure below.</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660" y="2826472"/>
            <a:ext cx="4212153" cy="23790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4867"/>
            <a:ext cx="4695238" cy="1866667"/>
          </a:xfrm>
          <a:prstGeom prst="rect">
            <a:avLst/>
          </a:prstGeom>
        </p:spPr>
      </p:pic>
      <p:sp>
        <p:nvSpPr>
          <p:cNvPr id="9" name="Google Shape;108;p17"/>
          <p:cNvSpPr txBox="1">
            <a:spLocks noGrp="1"/>
          </p:cNvSpPr>
          <p:nvPr>
            <p:ph type="body" idx="1"/>
          </p:nvPr>
        </p:nvSpPr>
        <p:spPr>
          <a:xfrm>
            <a:off x="778013" y="5540314"/>
            <a:ext cx="11184674" cy="1091539"/>
          </a:xfrm>
          <a:prstGeom prst="rect">
            <a:avLst/>
          </a:prstGeom>
        </p:spPr>
        <p:txBody>
          <a:bodyPr spcFirstLastPara="1" wrap="square" lIns="91425" tIns="91425" rIns="91425" bIns="91425" anchor="t" anchorCtr="0">
            <a:noAutofit/>
          </a:bodyPr>
          <a:lstStyle/>
          <a:p>
            <a:pPr lvl="1"/>
            <a:r>
              <a:rPr lang="en-US" sz="1800" dirty="0"/>
              <a:t>Characteristics:</a:t>
            </a:r>
          </a:p>
          <a:p>
            <a:pPr lvl="2"/>
            <a:r>
              <a:rPr lang="en-US" sz="1800" dirty="0" smtClean="0"/>
              <a:t>1 </a:t>
            </a:r>
            <a:r>
              <a:rPr lang="en-US" sz="1800" dirty="0"/>
              <a:t>output pixel per clock cycle (after filling the buffer at the </a:t>
            </a:r>
            <a:r>
              <a:rPr lang="en-US" sz="1800" dirty="0" err="1"/>
              <a:t>beggining</a:t>
            </a:r>
            <a:r>
              <a:rPr lang="en-US" sz="1800" dirty="0"/>
              <a:t>).</a:t>
            </a:r>
          </a:p>
          <a:p>
            <a:pPr lvl="2"/>
            <a:r>
              <a:rPr lang="en-US" sz="1800" dirty="0" smtClean="0"/>
              <a:t>64 </a:t>
            </a:r>
            <a:r>
              <a:rPr lang="en-US" sz="1800" dirty="0"/>
              <a:t>Multiplications and additions done at a single clock cycle.</a:t>
            </a:r>
            <a:endParaRPr lang="en-US" sz="1800" dirty="0" smtClean="0"/>
          </a:p>
        </p:txBody>
      </p:sp>
      <p:sp>
        <p:nvSpPr>
          <p:cNvPr id="10" name="TextBox 13"/>
          <p:cNvSpPr txBox="1"/>
          <p:nvPr/>
        </p:nvSpPr>
        <p:spPr>
          <a:xfrm>
            <a:off x="3174783" y="5232537"/>
            <a:ext cx="63911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42</a:t>
            </a:r>
            <a:r>
              <a:rPr lang="en-US" dirty="0" smtClean="0">
                <a:latin typeface="Merriweather" panose="020B0604020202020204" charset="0"/>
              </a:rPr>
              <a:t>] </a:t>
            </a:r>
            <a:r>
              <a:rPr lang="en-US" dirty="0">
                <a:latin typeface="Merriweather" panose="020B0604020202020204" charset="0"/>
              </a:rPr>
              <a:t>Block diagram showing the main idea of solution 1</a:t>
            </a:r>
            <a:r>
              <a:rPr lang="en-US" dirty="0" smtClean="0">
                <a:latin typeface="Merriweather" panose="020B0604020202020204" charset="0"/>
              </a:rPr>
              <a:t>.</a:t>
            </a:r>
            <a:endParaRPr lang="en-US" dirty="0">
              <a:latin typeface="Merriweather" panose="020B0604020202020204" charset="0"/>
            </a:endParaRPr>
          </a:p>
        </p:txBody>
      </p:sp>
    </p:spTree>
    <p:extLst>
      <p:ext uri="{BB962C8B-B14F-4D97-AF65-F5344CB8AC3E}">
        <p14:creationId xmlns:p14="http://schemas.microsoft.com/office/powerpoint/2010/main" val="232337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US" sz="4000" dirty="0"/>
              <a:t>Abstract</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
        <p:nvSpPr>
          <p:cNvPr id="16" name="Google Shape;108;p17"/>
          <p:cNvSpPr txBox="1">
            <a:spLocks noGrp="1"/>
          </p:cNvSpPr>
          <p:nvPr>
            <p:ph type="body" idx="1"/>
          </p:nvPr>
        </p:nvSpPr>
        <p:spPr>
          <a:xfrm>
            <a:off x="1242689" y="1480060"/>
            <a:ext cx="9714058" cy="4973589"/>
          </a:xfrm>
          <a:prstGeom prst="rect">
            <a:avLst/>
          </a:prstGeom>
        </p:spPr>
        <p:txBody>
          <a:bodyPr spcFirstLastPara="1" wrap="square" lIns="91425" tIns="91425" rIns="91425" bIns="91425" anchor="t" anchorCtr="0">
            <a:noAutofit/>
          </a:bodyPr>
          <a:lstStyle/>
          <a:p>
            <a:pPr>
              <a:spcBef>
                <a:spcPts val="0"/>
              </a:spcBef>
            </a:pPr>
            <a:r>
              <a:rPr lang="en-US" sz="2000" dirty="0"/>
              <a:t>Cameras are used everywhere as flexible sensors for numerous </a:t>
            </a:r>
            <a:r>
              <a:rPr lang="en-US" sz="2000" dirty="0" smtClean="0"/>
              <a:t>applications</a:t>
            </a:r>
          </a:p>
          <a:p>
            <a:pPr lvl="1"/>
            <a:r>
              <a:rPr lang="en-US" sz="2000" dirty="0"/>
              <a:t>A required image processing should be local on embedded computer platforms with </a:t>
            </a:r>
            <a:r>
              <a:rPr lang="en-US" sz="2000" b="1" dirty="0" smtClean="0"/>
              <a:t>performance requirements and energy constraints</a:t>
            </a:r>
          </a:p>
          <a:p>
            <a:pPr marL="457200" lvl="1">
              <a:buFont typeface="Raleway"/>
              <a:buChar char="◉"/>
            </a:pPr>
            <a:r>
              <a:rPr lang="en-US" sz="2000" dirty="0"/>
              <a:t>A challenging problem is the design of efficient accelerators for that purpose, since some CNNs require a lot of repetitive image </a:t>
            </a:r>
            <a:r>
              <a:rPr lang="en-US" sz="2000" dirty="0" smtClean="0"/>
              <a:t>processing</a:t>
            </a:r>
          </a:p>
          <a:p>
            <a:pPr lvl="1"/>
            <a:r>
              <a:rPr lang="en-US" sz="2000" dirty="0" smtClean="0"/>
              <a:t>I </a:t>
            </a:r>
            <a:r>
              <a:rPr lang="en-US" sz="2000" dirty="0"/>
              <a:t>show and implement solutions to </a:t>
            </a:r>
            <a:r>
              <a:rPr lang="en-US" sz="2000" b="1" dirty="0"/>
              <a:t>quantize the trained CNN as well as perform and optimize computations on an Embedded </a:t>
            </a:r>
            <a:r>
              <a:rPr lang="en-US" sz="2000" b="1" dirty="0" smtClean="0"/>
              <a:t>System</a:t>
            </a:r>
          </a:p>
          <a:p>
            <a:pPr>
              <a:spcBef>
                <a:spcPts val="0"/>
              </a:spcBef>
            </a:pPr>
            <a:r>
              <a:rPr lang="en-US" sz="2000" dirty="0" smtClean="0"/>
              <a:t>The </a:t>
            </a:r>
            <a:r>
              <a:rPr lang="en-US" sz="2000" dirty="0"/>
              <a:t>design flow is evaluated by implementing </a:t>
            </a:r>
            <a:r>
              <a:rPr lang="en-US" sz="2000" dirty="0" smtClean="0"/>
              <a:t>the previously </a:t>
            </a:r>
            <a:r>
              <a:rPr lang="en-US" sz="2000" dirty="0"/>
              <a:t>trained CNN </a:t>
            </a:r>
            <a:r>
              <a:rPr lang="en-US" sz="2000" dirty="0" smtClean="0"/>
              <a:t>to recognize </a:t>
            </a:r>
            <a:r>
              <a:rPr lang="en-US" sz="2000" dirty="0"/>
              <a:t>facial emotions from face image implemented in </a:t>
            </a:r>
            <a:r>
              <a:rPr lang="en-US" sz="2000" dirty="0" smtClean="0"/>
              <a:t>python on </a:t>
            </a:r>
            <a:r>
              <a:rPr lang="en-US" sz="2000" dirty="0"/>
              <a:t>a </a:t>
            </a:r>
            <a:r>
              <a:rPr lang="en-US" sz="2000" dirty="0" smtClean="0"/>
              <a:t>PC</a:t>
            </a:r>
          </a:p>
          <a:p>
            <a:pPr lvl="1"/>
            <a:r>
              <a:rPr lang="en-US" sz="2000" dirty="0"/>
              <a:t>The project explains the process of </a:t>
            </a:r>
            <a:r>
              <a:rPr lang="en-US" sz="2000" b="1" dirty="0"/>
              <a:t>porting the CNN algorithm from python </a:t>
            </a:r>
            <a:r>
              <a:rPr lang="en-US" sz="2000" b="1" dirty="0" smtClean="0"/>
              <a:t>to C/C</a:t>
            </a:r>
            <a:r>
              <a:rPr lang="en-US" sz="2000" b="1" dirty="0"/>
              <a:t>++ and then executing it on a ZYNQ FPGA </a:t>
            </a:r>
            <a:r>
              <a:rPr lang="en-US" sz="2000" b="1" dirty="0" smtClean="0"/>
              <a:t>board</a:t>
            </a:r>
          </a:p>
          <a:p>
            <a:pPr lvl="1"/>
            <a:r>
              <a:rPr lang="en-US" sz="2000" dirty="0" smtClean="0"/>
              <a:t>The bottleneck </a:t>
            </a:r>
            <a:r>
              <a:rPr lang="en-US" sz="2000" dirty="0"/>
              <a:t>of the CNN is the convolutional layers and that is why </a:t>
            </a:r>
            <a:r>
              <a:rPr lang="en-US" sz="2000" b="1" dirty="0"/>
              <a:t>different solutions for </a:t>
            </a:r>
            <a:r>
              <a:rPr lang="en-US" sz="2000" b="1" dirty="0" smtClean="0"/>
              <a:t>that accelerator </a:t>
            </a:r>
            <a:r>
              <a:rPr lang="en-US" sz="2000" b="1" dirty="0"/>
              <a:t>are </a:t>
            </a:r>
            <a:r>
              <a:rPr lang="en-US" sz="2000" b="1" dirty="0" err="1"/>
              <a:t>analysed</a:t>
            </a:r>
            <a:r>
              <a:rPr lang="en-US" sz="2000" dirty="0"/>
              <a:t> and some of them implemented on VHDL, connected to </a:t>
            </a:r>
            <a:r>
              <a:rPr lang="en-US" sz="2000" dirty="0" smtClean="0"/>
              <a:t>the embedded </a:t>
            </a:r>
            <a:r>
              <a:rPr lang="en-US" sz="2000" dirty="0"/>
              <a:t>processor and their performance is tested</a:t>
            </a:r>
            <a:r>
              <a:rPr lang="en-US" sz="2000" dirty="0" smtClean="0"/>
              <a:t>. </a:t>
            </a:r>
            <a:endParaRPr lang="en-US" sz="2000" dirty="0"/>
          </a:p>
          <a:p>
            <a:pPr marL="533400" lvl="1" indent="0">
              <a:buNone/>
            </a:pPr>
            <a:endParaRPr lang="en-US" sz="2000" dirty="0" smtClean="0"/>
          </a:p>
        </p:txBody>
      </p:sp>
    </p:spTree>
    <p:extLst>
      <p:ext uri="{BB962C8B-B14F-4D97-AF65-F5344CB8AC3E}">
        <p14:creationId xmlns:p14="http://schemas.microsoft.com/office/powerpoint/2010/main" val="346027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Convolution Acceleration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40</a:t>
            </a:fld>
            <a:endParaRPr/>
          </a:p>
        </p:txBody>
      </p:sp>
      <p:sp>
        <p:nvSpPr>
          <p:cNvPr id="8" name="Google Shape;108;p17"/>
          <p:cNvSpPr txBox="1">
            <a:spLocks noGrp="1"/>
          </p:cNvSpPr>
          <p:nvPr>
            <p:ph type="body" idx="1"/>
          </p:nvPr>
        </p:nvSpPr>
        <p:spPr>
          <a:xfrm>
            <a:off x="778013" y="1651795"/>
            <a:ext cx="11184674" cy="1091539"/>
          </a:xfrm>
          <a:prstGeom prst="rect">
            <a:avLst/>
          </a:prstGeom>
        </p:spPr>
        <p:txBody>
          <a:bodyPr spcFirstLastPara="1" wrap="square" lIns="91425" tIns="91425" rIns="91425" bIns="91425" anchor="t" anchorCtr="0">
            <a:noAutofit/>
          </a:bodyPr>
          <a:lstStyle/>
          <a:p>
            <a:pPr>
              <a:spcBef>
                <a:spcPts val="0"/>
              </a:spcBef>
            </a:pPr>
            <a:r>
              <a:rPr lang="en-US" sz="2000" dirty="0"/>
              <a:t>Solution </a:t>
            </a:r>
            <a:r>
              <a:rPr lang="en-US" sz="2000" dirty="0" smtClean="0"/>
              <a:t>1</a:t>
            </a:r>
          </a:p>
          <a:p>
            <a:pPr lvl="1"/>
            <a:r>
              <a:rPr lang="en-US" sz="2000" dirty="0" smtClean="0"/>
              <a:t>Drawbacks:</a:t>
            </a:r>
          </a:p>
          <a:p>
            <a:pPr lvl="2"/>
            <a:r>
              <a:rPr lang="en-US" sz="2000" dirty="0"/>
              <a:t>The pixels shifting logic is very complicated and takes a lot of resources</a:t>
            </a:r>
          </a:p>
          <a:p>
            <a:pPr lvl="2"/>
            <a:r>
              <a:rPr lang="en-US" sz="2000" dirty="0"/>
              <a:t>The design takes 70% of the FPGA LUT/FF resources and most of it is for pixel shifting logic.</a:t>
            </a:r>
          </a:p>
          <a:p>
            <a:pPr lvl="2"/>
            <a:r>
              <a:rPr lang="en-US" sz="2000" dirty="0"/>
              <a:t>The maximum clock frequency has been set as ~70MHz</a:t>
            </a:r>
          </a:p>
          <a:p>
            <a:pPr lvl="2"/>
            <a:r>
              <a:rPr lang="en-US" sz="2000" dirty="0"/>
              <a:t>With the aforementioned characteristics, the estimated classification rate is every 0.5s</a:t>
            </a:r>
            <a:r>
              <a:rPr lang="en-US" sz="2000" dirty="0" smtClean="0"/>
              <a:t>.</a:t>
            </a:r>
            <a:endParaRPr lang="en-US" sz="2000" dirty="0"/>
          </a:p>
          <a:p>
            <a:pPr lvl="2"/>
            <a:endParaRPr lang="en-US" sz="2000" dirty="0" smtClean="0"/>
          </a:p>
        </p:txBody>
      </p:sp>
    </p:spTree>
    <p:extLst>
      <p:ext uri="{BB962C8B-B14F-4D97-AF65-F5344CB8AC3E}">
        <p14:creationId xmlns:p14="http://schemas.microsoft.com/office/powerpoint/2010/main" val="1462310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Convolution Acceleration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41</a:t>
            </a:fld>
            <a:endParaRPr/>
          </a:p>
        </p:txBody>
      </p:sp>
      <p:sp>
        <p:nvSpPr>
          <p:cNvPr id="8" name="Google Shape;108;p17"/>
          <p:cNvSpPr txBox="1">
            <a:spLocks noGrp="1"/>
          </p:cNvSpPr>
          <p:nvPr>
            <p:ph type="body" idx="1"/>
          </p:nvPr>
        </p:nvSpPr>
        <p:spPr>
          <a:xfrm>
            <a:off x="778013" y="1379600"/>
            <a:ext cx="11184674" cy="1091539"/>
          </a:xfrm>
          <a:prstGeom prst="rect">
            <a:avLst/>
          </a:prstGeom>
        </p:spPr>
        <p:txBody>
          <a:bodyPr spcFirstLastPara="1" wrap="square" lIns="91425" tIns="91425" rIns="91425" bIns="91425" anchor="t" anchorCtr="0">
            <a:noAutofit/>
          </a:bodyPr>
          <a:lstStyle/>
          <a:p>
            <a:pPr>
              <a:spcBef>
                <a:spcPts val="0"/>
              </a:spcBef>
            </a:pPr>
            <a:r>
              <a:rPr lang="en-US" sz="2000" dirty="0"/>
              <a:t>Solution 2</a:t>
            </a:r>
            <a:endParaRPr lang="en-US" sz="2000" dirty="0" smtClean="0"/>
          </a:p>
          <a:p>
            <a:pPr marL="76200" indent="0">
              <a:spcBef>
                <a:spcPts val="0"/>
              </a:spcBef>
              <a:buNone/>
            </a:pPr>
            <a:r>
              <a:rPr lang="en-US" sz="2000" dirty="0"/>
              <a:t>The idea of this solution is inspired from the paper “Optimizing Loop Operation and Dataflow</a:t>
            </a:r>
          </a:p>
          <a:p>
            <a:pPr marL="76200" indent="0">
              <a:spcBef>
                <a:spcPts val="0"/>
              </a:spcBef>
              <a:buNone/>
            </a:pPr>
            <a:r>
              <a:rPr lang="en-US" sz="2000" dirty="0"/>
              <a:t>in FPGA Acceleration of Deep Convolutional Neural </a:t>
            </a:r>
            <a:r>
              <a:rPr lang="en-US" sz="2000" dirty="0" smtClean="0"/>
              <a:t>Networks </a:t>
            </a:r>
            <a:r>
              <a:rPr lang="en-US" sz="2000" dirty="0" smtClean="0"/>
              <a:t>[</a:t>
            </a:r>
            <a:r>
              <a:rPr lang="en-US" sz="2000" dirty="0" smtClean="0"/>
              <a:t>43</a:t>
            </a:r>
            <a:r>
              <a:rPr lang="en-US" sz="2000" dirty="0" smtClean="0"/>
              <a:t>]</a:t>
            </a:r>
            <a:endParaRPr lang="en-US" sz="2000" dirty="0" smtClean="0"/>
          </a:p>
        </p:txBody>
      </p:sp>
      <p:cxnSp>
        <p:nvCxnSpPr>
          <p:cNvPr id="10" name="Straight Connector 9"/>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925550" y="6005660"/>
            <a:ext cx="10325349" cy="461665"/>
          </a:xfrm>
          <a:prstGeom prst="rect">
            <a:avLst/>
          </a:prstGeom>
          <a:noFill/>
        </p:spPr>
        <p:txBody>
          <a:bodyPr wrap="square" rtlCol="0">
            <a:spAutoFit/>
          </a:bodyPr>
          <a:lstStyle/>
          <a:p>
            <a:r>
              <a:rPr lang="en-US" sz="1200" dirty="0" smtClean="0">
                <a:latin typeface="Merriweather" panose="020B0604020202020204" charset="0"/>
              </a:rPr>
              <a:t>Source: 	</a:t>
            </a:r>
            <a:r>
              <a:rPr lang="en-US" sz="1200" dirty="0" smtClean="0">
                <a:latin typeface="Merriweather" panose="020B0604020202020204" charset="0"/>
              </a:rPr>
              <a:t>[</a:t>
            </a:r>
            <a:r>
              <a:rPr lang="en-US" sz="1200" dirty="0" smtClean="0">
                <a:latin typeface="Merriweather" panose="020B0604020202020204" charset="0"/>
              </a:rPr>
              <a:t>43</a:t>
            </a:r>
            <a:r>
              <a:rPr lang="en-US" sz="1200" dirty="0" smtClean="0">
                <a:latin typeface="Merriweather" panose="020B0604020202020204" charset="0"/>
              </a:rPr>
              <a:t>]</a:t>
            </a:r>
            <a:r>
              <a:rPr lang="en-US" sz="1200" i="1" dirty="0" smtClean="0">
                <a:latin typeface="Merriweather" panose="020B0604020202020204" charset="0"/>
              </a:rPr>
              <a:t> </a:t>
            </a:r>
            <a:r>
              <a:rPr lang="en-US" sz="1200" dirty="0" err="1" smtClean="0">
                <a:latin typeface="Merriweather" panose="020B0604020202020204" charset="0"/>
              </a:rPr>
              <a:t>Yufei</a:t>
            </a:r>
            <a:r>
              <a:rPr lang="en-US" sz="1200" dirty="0" smtClean="0">
                <a:latin typeface="Merriweather" panose="020B0604020202020204" charset="0"/>
              </a:rPr>
              <a:t> </a:t>
            </a:r>
            <a:r>
              <a:rPr lang="en-US" sz="1200" dirty="0">
                <a:latin typeface="Merriweather" panose="020B0604020202020204" charset="0"/>
              </a:rPr>
              <a:t>Ma et al., </a:t>
            </a:r>
            <a:r>
              <a:rPr lang="en-US" sz="1200" i="1" dirty="0">
                <a:latin typeface="Merriweather" panose="020B0604020202020204" charset="0"/>
              </a:rPr>
              <a:t>Optimizing Loop Operation and Dataflow in FPGA Acceleration </a:t>
            </a:r>
            <a:r>
              <a:rPr lang="en-US" sz="1200" i="1" dirty="0" smtClean="0">
                <a:latin typeface="Merriweather" panose="020B0604020202020204" charset="0"/>
              </a:rPr>
              <a:t>of Deep </a:t>
            </a:r>
            <a:r>
              <a:rPr lang="en-US" sz="1200" i="1" dirty="0">
                <a:latin typeface="Merriweather" panose="020B0604020202020204" charset="0"/>
              </a:rPr>
              <a:t>Convolutional Neural </a:t>
            </a:r>
            <a:r>
              <a:rPr lang="en-US" sz="1200" i="1" dirty="0" smtClean="0">
                <a:latin typeface="Merriweather" panose="020B0604020202020204" charset="0"/>
              </a:rPr>
              <a:t>Networks, 	</a:t>
            </a:r>
            <a:r>
              <a:rPr lang="en-US" sz="1200" dirty="0" smtClean="0">
                <a:latin typeface="Merriweather" panose="020B0604020202020204" charset="0"/>
              </a:rPr>
              <a:t>Arizona </a:t>
            </a:r>
            <a:r>
              <a:rPr lang="en-US" sz="1200" dirty="0">
                <a:latin typeface="Merriweather" panose="020B0604020202020204" charset="0"/>
              </a:rPr>
              <a:t>University</a:t>
            </a:r>
            <a:r>
              <a:rPr lang="en-US" sz="1200" i="1" dirty="0">
                <a:latin typeface="Merriweather" panose="020B0604020202020204" charset="0"/>
              </a:rPr>
              <a:t>. </a:t>
            </a:r>
            <a:endParaRPr lang="en-US" i="1" dirty="0">
              <a:latin typeface="Merriweather"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421" y="2440502"/>
            <a:ext cx="5564458" cy="3123475"/>
          </a:xfrm>
          <a:prstGeom prst="rect">
            <a:avLst/>
          </a:prstGeom>
        </p:spPr>
      </p:pic>
      <p:sp>
        <p:nvSpPr>
          <p:cNvPr id="13" name="TextBox 13"/>
          <p:cNvSpPr txBox="1"/>
          <p:nvPr/>
        </p:nvSpPr>
        <p:spPr>
          <a:xfrm>
            <a:off x="1795547" y="5431531"/>
            <a:ext cx="860090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44</a:t>
            </a:r>
            <a:r>
              <a:rPr lang="en-US" dirty="0" smtClean="0">
                <a:latin typeface="Merriweather" panose="020B0604020202020204" charset="0"/>
              </a:rPr>
              <a:t>] </a:t>
            </a:r>
            <a:r>
              <a:rPr lang="en-US" dirty="0">
                <a:latin typeface="Merriweather" panose="020B0604020202020204" charset="0"/>
              </a:rPr>
              <a:t>Slide taken from </a:t>
            </a:r>
            <a:r>
              <a:rPr lang="en-US" dirty="0" smtClean="0">
                <a:latin typeface="Merriweather" panose="020B0604020202020204" charset="0"/>
              </a:rPr>
              <a:t>[43] </a:t>
            </a:r>
            <a:r>
              <a:rPr lang="en-US" dirty="0">
                <a:latin typeface="Merriweather" panose="020B0604020202020204" charset="0"/>
              </a:rPr>
              <a:t>showing the way of pixel re-utilization and parallelization. </a:t>
            </a:r>
            <a:r>
              <a:rPr lang="en-US" dirty="0" smtClean="0">
                <a:latin typeface="Merriweather" panose="020B0604020202020204" charset="0"/>
              </a:rPr>
              <a:t>This example </a:t>
            </a:r>
            <a:r>
              <a:rPr lang="en-US" dirty="0">
                <a:latin typeface="Merriweather" panose="020B0604020202020204" charset="0"/>
              </a:rPr>
              <a:t>is based on 9-pixel kernel (3x3) and 9-pixel block (3x3).</a:t>
            </a:r>
          </a:p>
        </p:txBody>
      </p:sp>
    </p:spTree>
    <p:extLst>
      <p:ext uri="{BB962C8B-B14F-4D97-AF65-F5344CB8AC3E}">
        <p14:creationId xmlns:p14="http://schemas.microsoft.com/office/powerpoint/2010/main" val="2987855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Convolution Acceleration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42</a:t>
            </a:fld>
            <a:endParaRPr/>
          </a:p>
        </p:txBody>
      </p:sp>
      <p:sp>
        <p:nvSpPr>
          <p:cNvPr id="8" name="Google Shape;108;p17"/>
          <p:cNvSpPr txBox="1">
            <a:spLocks noGrp="1"/>
          </p:cNvSpPr>
          <p:nvPr>
            <p:ph type="body" idx="1"/>
          </p:nvPr>
        </p:nvSpPr>
        <p:spPr>
          <a:xfrm>
            <a:off x="778013" y="1651795"/>
            <a:ext cx="11184674" cy="4347561"/>
          </a:xfrm>
          <a:prstGeom prst="rect">
            <a:avLst/>
          </a:prstGeom>
        </p:spPr>
        <p:txBody>
          <a:bodyPr spcFirstLastPara="1" wrap="square" lIns="91425" tIns="91425" rIns="91425" bIns="91425" anchor="t" anchorCtr="0">
            <a:noAutofit/>
          </a:bodyPr>
          <a:lstStyle/>
          <a:p>
            <a:pPr>
              <a:spcBef>
                <a:spcPts val="0"/>
              </a:spcBef>
            </a:pPr>
            <a:r>
              <a:rPr lang="en-US" sz="2000" dirty="0"/>
              <a:t>Solution 2</a:t>
            </a:r>
            <a:endParaRPr lang="en-US" sz="2000" dirty="0" smtClean="0"/>
          </a:p>
          <a:p>
            <a:pPr lvl="1"/>
            <a:r>
              <a:rPr lang="en-US" sz="2000" dirty="0" smtClean="0"/>
              <a:t>Note:</a:t>
            </a:r>
          </a:p>
          <a:p>
            <a:pPr lvl="2"/>
            <a:r>
              <a:rPr lang="en-US" sz="2000" dirty="0"/>
              <a:t>After 9 clock cycles, the convolution results of 3x3 block of pixels is available in </a:t>
            </a:r>
            <a:r>
              <a:rPr lang="en-US" sz="2000" dirty="0" smtClean="0"/>
              <a:t>the DSPs</a:t>
            </a:r>
            <a:r>
              <a:rPr lang="en-US" sz="2000" dirty="0"/>
              <a:t>. Moreover, the same pixel shifter can be used to use it with another sets of DSPs </a:t>
            </a:r>
            <a:r>
              <a:rPr lang="en-US" sz="2000" dirty="0" smtClean="0"/>
              <a:t>and another </a:t>
            </a:r>
            <a:r>
              <a:rPr lang="en-US" sz="2000" dirty="0"/>
              <a:t>sets of Kernels to compute another block results in parallel</a:t>
            </a:r>
            <a:r>
              <a:rPr lang="en-US" sz="2000" dirty="0" smtClean="0"/>
              <a:t>.</a:t>
            </a:r>
          </a:p>
          <a:p>
            <a:pPr lvl="2"/>
            <a:r>
              <a:rPr lang="en-US" sz="2000" dirty="0"/>
              <a:t>The decision about the exact level of parallelization was determined on basis of the number </a:t>
            </a:r>
            <a:r>
              <a:rPr lang="en-US" sz="2000" dirty="0" smtClean="0"/>
              <a:t>of DSPs</a:t>
            </a:r>
            <a:r>
              <a:rPr lang="en-US" sz="2000" dirty="0"/>
              <a:t>. In particular, 900 DSPs are available. </a:t>
            </a:r>
          </a:p>
          <a:p>
            <a:pPr lvl="2"/>
            <a:endParaRPr lang="en-US" sz="2000" dirty="0" smtClean="0"/>
          </a:p>
          <a:p>
            <a:pPr marL="990600" lvl="2" indent="0">
              <a:buNone/>
            </a:pPr>
            <a:r>
              <a:rPr lang="en-US" sz="2000" dirty="0" smtClean="0"/>
              <a:t>The </a:t>
            </a:r>
            <a:r>
              <a:rPr lang="en-US" sz="2000" dirty="0"/>
              <a:t>CNN algorithm has image sizes of </a:t>
            </a:r>
            <a:r>
              <a:rPr lang="en-US" sz="2000" b="1" dirty="0" smtClean="0"/>
              <a:t>48x48, 24x24</a:t>
            </a:r>
            <a:r>
              <a:rPr lang="en-US" sz="2000" b="1" dirty="0"/>
              <a:t>, </a:t>
            </a:r>
            <a:r>
              <a:rPr lang="en-US" sz="2000" b="1" dirty="0" smtClean="0"/>
              <a:t>6x6 </a:t>
            </a:r>
            <a:r>
              <a:rPr lang="en-US" sz="2000" dirty="0" smtClean="0">
                <a:sym typeface="Wingdings" panose="05000000000000000000" pitchFamily="2" charset="2"/>
              </a:rPr>
              <a:t></a:t>
            </a:r>
            <a:r>
              <a:rPr lang="en-US" sz="2000" dirty="0" smtClean="0"/>
              <a:t> </a:t>
            </a:r>
            <a:r>
              <a:rPr lang="en-US" sz="2000" dirty="0"/>
              <a:t>it makes sense to make the single block size (that is computed as </a:t>
            </a:r>
            <a:r>
              <a:rPr lang="en-US" sz="2000" dirty="0" smtClean="0"/>
              <a:t>single convolution </a:t>
            </a:r>
            <a:r>
              <a:rPr lang="en-US" sz="2000" dirty="0"/>
              <a:t>result after N clock cycles) as 6x6 </a:t>
            </a:r>
            <a:endParaRPr lang="en-US" sz="2000" dirty="0" smtClean="0"/>
          </a:p>
          <a:p>
            <a:pPr marL="990600" lvl="2" indent="0">
              <a:buNone/>
            </a:pPr>
            <a:r>
              <a:rPr lang="en-US" sz="2000" dirty="0"/>
              <a:t>T</a:t>
            </a:r>
            <a:r>
              <a:rPr lang="en-US" sz="2000" dirty="0" smtClean="0"/>
              <a:t>he </a:t>
            </a:r>
            <a:r>
              <a:rPr lang="en-US" sz="2000" dirty="0"/>
              <a:t>CNN has 22 images </a:t>
            </a:r>
            <a:r>
              <a:rPr lang="en-US" sz="2000" dirty="0" smtClean="0"/>
              <a:t>as input/output</a:t>
            </a:r>
            <a:r>
              <a:rPr lang="en-US" sz="2000" dirty="0"/>
              <a:t>, </a:t>
            </a:r>
            <a:r>
              <a:rPr lang="en-US" sz="2000" dirty="0" smtClean="0">
                <a:sym typeface="Wingdings" panose="05000000000000000000" pitchFamily="2" charset="2"/>
              </a:rPr>
              <a:t> </a:t>
            </a:r>
            <a:r>
              <a:rPr lang="en-US" sz="2000" dirty="0" smtClean="0"/>
              <a:t>use </a:t>
            </a:r>
            <a:r>
              <a:rPr lang="en-US" sz="2000" b="1" dirty="0"/>
              <a:t>6 * 6 * 22 = 792 DSPs</a:t>
            </a:r>
            <a:r>
              <a:rPr lang="en-US" sz="2000" dirty="0"/>
              <a:t>. This means, </a:t>
            </a:r>
            <a:r>
              <a:rPr lang="en-US" sz="2000" b="1" dirty="0"/>
              <a:t>88% of </a:t>
            </a:r>
            <a:r>
              <a:rPr lang="en-US" sz="2000" b="1" dirty="0" smtClean="0"/>
              <a:t>the available </a:t>
            </a:r>
            <a:r>
              <a:rPr lang="en-US" sz="2000" b="1" dirty="0"/>
              <a:t>DSPs are </a:t>
            </a:r>
            <a:r>
              <a:rPr lang="en-US" sz="2000" b="1" dirty="0" smtClean="0"/>
              <a:t>utilized</a:t>
            </a:r>
            <a:r>
              <a:rPr lang="en-US" sz="2000" b="1" dirty="0"/>
              <a:t>.</a:t>
            </a:r>
            <a:endParaRPr lang="en-US" sz="2000" b="1" dirty="0" smtClean="0"/>
          </a:p>
          <a:p>
            <a:pPr marL="990600" lvl="2" indent="0">
              <a:buNone/>
            </a:pPr>
            <a:endParaRPr lang="en-US" sz="2000" dirty="0" smtClean="0"/>
          </a:p>
        </p:txBody>
      </p:sp>
    </p:spTree>
    <p:extLst>
      <p:ext uri="{BB962C8B-B14F-4D97-AF65-F5344CB8AC3E}">
        <p14:creationId xmlns:p14="http://schemas.microsoft.com/office/powerpoint/2010/main" val="1436289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Pixel Shifting Logic</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43</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592489"/>
            <a:ext cx="7487695" cy="3962953"/>
          </a:xfrm>
          <a:prstGeom prst="rect">
            <a:avLst/>
          </a:prstGeom>
        </p:spPr>
      </p:pic>
      <p:sp>
        <p:nvSpPr>
          <p:cNvPr id="9" name="TextBox 13"/>
          <p:cNvSpPr txBox="1"/>
          <p:nvPr/>
        </p:nvSpPr>
        <p:spPr>
          <a:xfrm>
            <a:off x="3423524" y="5697243"/>
            <a:ext cx="539698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45</a:t>
            </a:r>
            <a:r>
              <a:rPr lang="en-US" dirty="0" smtClean="0">
                <a:latin typeface="Merriweather" panose="020B0604020202020204" charset="0"/>
              </a:rPr>
              <a:t>] </a:t>
            </a:r>
            <a:r>
              <a:rPr lang="en-US" dirty="0">
                <a:latin typeface="Merriweather" panose="020B0604020202020204" charset="0"/>
              </a:rPr>
              <a:t>Block Diagram of the single block pixel shifter.</a:t>
            </a:r>
          </a:p>
        </p:txBody>
      </p:sp>
    </p:spTree>
    <p:extLst>
      <p:ext uri="{BB962C8B-B14F-4D97-AF65-F5344CB8AC3E}">
        <p14:creationId xmlns:p14="http://schemas.microsoft.com/office/powerpoint/2010/main" val="3863941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Pixel Shifting Logic</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44</a:t>
            </a:fld>
            <a:endParaRPr/>
          </a:p>
        </p:txBody>
      </p:sp>
      <p:sp>
        <p:nvSpPr>
          <p:cNvPr id="9" name="TextBox 13"/>
          <p:cNvSpPr txBox="1"/>
          <p:nvPr/>
        </p:nvSpPr>
        <p:spPr>
          <a:xfrm>
            <a:off x="2643601" y="3109300"/>
            <a:ext cx="6356096"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46</a:t>
            </a:r>
            <a:r>
              <a:rPr lang="en-US" dirty="0" smtClean="0">
                <a:latin typeface="Merriweather" panose="020B0604020202020204" charset="0"/>
              </a:rPr>
              <a:t>] </a:t>
            </a:r>
            <a:r>
              <a:rPr lang="en-US" dirty="0">
                <a:latin typeface="Merriweather" panose="020B0604020202020204" charset="0"/>
              </a:rPr>
              <a:t>Test Bench showing basic operation of the pixel shifter.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40" y="1995565"/>
            <a:ext cx="9447619" cy="1028571"/>
          </a:xfrm>
          <a:prstGeom prst="rect">
            <a:avLst/>
          </a:prstGeom>
        </p:spPr>
      </p:pic>
      <p:sp>
        <p:nvSpPr>
          <p:cNvPr id="8" name="Google Shape;108;p17"/>
          <p:cNvSpPr txBox="1">
            <a:spLocks noGrp="1"/>
          </p:cNvSpPr>
          <p:nvPr>
            <p:ph type="body" idx="1"/>
          </p:nvPr>
        </p:nvSpPr>
        <p:spPr>
          <a:xfrm>
            <a:off x="503663" y="3856777"/>
            <a:ext cx="11184674" cy="1793932"/>
          </a:xfrm>
          <a:prstGeom prst="rect">
            <a:avLst/>
          </a:prstGeom>
        </p:spPr>
        <p:txBody>
          <a:bodyPr spcFirstLastPara="1" wrap="square" lIns="91425" tIns="91425" rIns="91425" bIns="91425" anchor="t" anchorCtr="0">
            <a:noAutofit/>
          </a:bodyPr>
          <a:lstStyle/>
          <a:p>
            <a:pPr>
              <a:spcBef>
                <a:spcPts val="0"/>
              </a:spcBef>
            </a:pPr>
            <a:r>
              <a:rPr lang="en-US" sz="2000" dirty="0"/>
              <a:t>Each pixel shifter is responsible for 6 pixels </a:t>
            </a:r>
            <a:r>
              <a:rPr lang="en-US" sz="2000" dirty="0" smtClean="0">
                <a:sym typeface="Wingdings" panose="05000000000000000000" pitchFamily="2" charset="2"/>
              </a:rPr>
              <a:t> </a:t>
            </a:r>
            <a:r>
              <a:rPr lang="en-US" sz="2000" dirty="0" smtClean="0"/>
              <a:t>6 </a:t>
            </a:r>
            <a:r>
              <a:rPr lang="en-US" sz="2000" dirty="0"/>
              <a:t>of them to shift </a:t>
            </a:r>
            <a:r>
              <a:rPr lang="en-US" sz="2000" dirty="0" smtClean="0"/>
              <a:t>6x6 block </a:t>
            </a:r>
            <a:r>
              <a:rPr lang="en-US" sz="2000" dirty="0"/>
              <a:t>image. The pixels are loaded from BRAM at the first cycle, and then only last </a:t>
            </a:r>
            <a:r>
              <a:rPr lang="en-US" sz="2000" dirty="0" smtClean="0"/>
              <a:t>pixel shifter </a:t>
            </a:r>
            <a:r>
              <a:rPr lang="en-US" sz="2000" dirty="0"/>
              <a:t>takes the image from different image BRAMs and all others are taking the values </a:t>
            </a:r>
            <a:r>
              <a:rPr lang="en-US" sz="2000" dirty="0" smtClean="0"/>
              <a:t>from the </a:t>
            </a:r>
            <a:r>
              <a:rPr lang="en-US" sz="2000" dirty="0"/>
              <a:t>previous block.</a:t>
            </a:r>
            <a:endParaRPr lang="en-US" sz="2000" dirty="0" smtClean="0"/>
          </a:p>
        </p:txBody>
      </p:sp>
    </p:spTree>
    <p:extLst>
      <p:ext uri="{BB962C8B-B14F-4D97-AF65-F5344CB8AC3E}">
        <p14:creationId xmlns:p14="http://schemas.microsoft.com/office/powerpoint/2010/main" val="1342680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Pixel Shifting Logic</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45</a:t>
            </a:fld>
            <a:endParaRPr/>
          </a:p>
        </p:txBody>
      </p:sp>
      <p:sp>
        <p:nvSpPr>
          <p:cNvPr id="9" name="TextBox 13"/>
          <p:cNvSpPr txBox="1"/>
          <p:nvPr/>
        </p:nvSpPr>
        <p:spPr>
          <a:xfrm>
            <a:off x="2917952" y="4058347"/>
            <a:ext cx="6356096"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47] </a:t>
            </a:r>
            <a:r>
              <a:rPr lang="en-US" dirty="0">
                <a:latin typeface="Merriweather" panose="020B0604020202020204" charset="0"/>
              </a:rPr>
              <a:t>Diagram Showing details of pixels shifting </a:t>
            </a:r>
            <a:r>
              <a:rPr lang="en-US" dirty="0" smtClean="0">
                <a:latin typeface="Merriweather" panose="020B0604020202020204" charset="0"/>
              </a:rPr>
              <a:t>logic.</a:t>
            </a:r>
            <a:endParaRPr lang="en-US" dirty="0">
              <a:latin typeface="Merriweather"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45" y="1766825"/>
            <a:ext cx="11062010" cy="2256212"/>
          </a:xfrm>
          <a:prstGeom prst="rect">
            <a:avLst/>
          </a:prstGeom>
        </p:spPr>
      </p:pic>
      <p:sp>
        <p:nvSpPr>
          <p:cNvPr id="10" name="Google Shape;108;p17"/>
          <p:cNvSpPr txBox="1">
            <a:spLocks noGrp="1"/>
          </p:cNvSpPr>
          <p:nvPr>
            <p:ph type="body" idx="1"/>
          </p:nvPr>
        </p:nvSpPr>
        <p:spPr>
          <a:xfrm>
            <a:off x="778013" y="4534918"/>
            <a:ext cx="11184674" cy="1043995"/>
          </a:xfrm>
          <a:prstGeom prst="rect">
            <a:avLst/>
          </a:prstGeom>
        </p:spPr>
        <p:txBody>
          <a:bodyPr spcFirstLastPara="1" wrap="square" lIns="91425" tIns="91425" rIns="91425" bIns="91425" anchor="t" anchorCtr="0">
            <a:noAutofit/>
          </a:bodyPr>
          <a:lstStyle/>
          <a:p>
            <a:pPr>
              <a:spcBef>
                <a:spcPts val="0"/>
              </a:spcBef>
            </a:pPr>
            <a:r>
              <a:rPr lang="en-US" sz="1800" dirty="0"/>
              <a:t>Each pixel shifter block needs to store 7 + 6 = 13 pixels. In the pixel logic there are 6 </a:t>
            </a:r>
            <a:r>
              <a:rPr lang="en-US" sz="1800" dirty="0" smtClean="0"/>
              <a:t>pixel shifter</a:t>
            </a:r>
            <a:r>
              <a:rPr lang="en-US" sz="1800" dirty="0"/>
              <a:t>, so all the logic need only 13 </a:t>
            </a:r>
            <a:r>
              <a:rPr lang="en-US" sz="1800" dirty="0" smtClean="0"/>
              <a:t>* </a:t>
            </a:r>
            <a:r>
              <a:rPr lang="en-US" sz="1800" dirty="0"/>
              <a:t>6 = 78 registers storing 12-bit pixels</a:t>
            </a:r>
            <a:r>
              <a:rPr lang="en-US" sz="1800" dirty="0" smtClean="0"/>
              <a:t>.</a:t>
            </a:r>
          </a:p>
          <a:p>
            <a:pPr lvl="1"/>
            <a:r>
              <a:rPr lang="en-US" sz="1800" dirty="0"/>
              <a:t>Between single pixel shifter, there are combinatorial interfaces (grey) that are set of multiplexers </a:t>
            </a:r>
            <a:r>
              <a:rPr lang="en-US" sz="1800" dirty="0" smtClean="0"/>
              <a:t>that are </a:t>
            </a:r>
            <a:r>
              <a:rPr lang="en-US" sz="1800" dirty="0"/>
              <a:t>interfacing the data between pixel shifters.</a:t>
            </a:r>
            <a:endParaRPr lang="en-US" sz="1800" dirty="0" smtClean="0"/>
          </a:p>
        </p:txBody>
      </p:sp>
    </p:spTree>
    <p:extLst>
      <p:ext uri="{BB962C8B-B14F-4D97-AF65-F5344CB8AC3E}">
        <p14:creationId xmlns:p14="http://schemas.microsoft.com/office/powerpoint/2010/main" val="1682122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Pixel Shifting Logic</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46</a:t>
            </a:fld>
            <a:endParaRPr/>
          </a:p>
        </p:txBody>
      </p:sp>
      <p:sp>
        <p:nvSpPr>
          <p:cNvPr id="9" name="TextBox 13"/>
          <p:cNvSpPr txBox="1"/>
          <p:nvPr/>
        </p:nvSpPr>
        <p:spPr>
          <a:xfrm>
            <a:off x="3720839" y="4710701"/>
            <a:ext cx="6356096"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48] </a:t>
            </a:r>
            <a:r>
              <a:rPr lang="en-US" dirty="0">
                <a:latin typeface="Merriweather" panose="020B0604020202020204" charset="0"/>
              </a:rPr>
              <a:t>Test Bench showing pixel shifting logic</a:t>
            </a:r>
            <a:r>
              <a:rPr lang="en-US" dirty="0" smtClean="0">
                <a:latin typeface="Merriweather" panose="020B0604020202020204" charset="0"/>
              </a:rPr>
              <a:t>.</a:t>
            </a:r>
            <a:endParaRPr lang="en-US" dirty="0">
              <a:latin typeface="Merriweather"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381" y="2023730"/>
            <a:ext cx="9495238" cy="2504762"/>
          </a:xfrm>
          <a:prstGeom prst="rect">
            <a:avLst/>
          </a:prstGeom>
        </p:spPr>
      </p:pic>
    </p:spTree>
    <p:extLst>
      <p:ext uri="{BB962C8B-B14F-4D97-AF65-F5344CB8AC3E}">
        <p14:creationId xmlns:p14="http://schemas.microsoft.com/office/powerpoint/2010/main" val="417667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036956" y="742400"/>
            <a:ext cx="8118087" cy="637200"/>
          </a:xfrm>
          <a:prstGeom prst="rect">
            <a:avLst/>
          </a:prstGeom>
        </p:spPr>
        <p:txBody>
          <a:bodyPr spcFirstLastPara="1" wrap="square" lIns="91425" tIns="91425" rIns="91425" bIns="91425" anchor="ctr" anchorCtr="0">
            <a:noAutofit/>
          </a:bodyPr>
          <a:lstStyle/>
          <a:p>
            <a:r>
              <a:rPr lang="en-US" sz="4000" dirty="0"/>
              <a:t>Pixel </a:t>
            </a:r>
            <a:r>
              <a:rPr lang="en-US" sz="4000" dirty="0" smtClean="0"/>
              <a:t>Multiplication / addition</a:t>
            </a:r>
            <a:endParaRPr lang="en-US"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47</a:t>
            </a:fld>
            <a:endParaRPr/>
          </a:p>
        </p:txBody>
      </p:sp>
      <p:sp>
        <p:nvSpPr>
          <p:cNvPr id="9" name="TextBox 13"/>
          <p:cNvSpPr txBox="1"/>
          <p:nvPr/>
        </p:nvSpPr>
        <p:spPr>
          <a:xfrm>
            <a:off x="1234117" y="5833829"/>
            <a:ext cx="6356096"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49] </a:t>
            </a:r>
            <a:r>
              <a:rPr lang="en-US" dirty="0">
                <a:latin typeface="Merriweather" panose="020B0604020202020204" charset="0"/>
              </a:rPr>
              <a:t>Block diagram of the pixel accumulator block (792 DSPs</a:t>
            </a:r>
            <a:r>
              <a:rPr lang="en-US" dirty="0" smtClean="0">
                <a:latin typeface="Merriweather" panose="020B0604020202020204" charset="0"/>
              </a:rPr>
              <a:t>).</a:t>
            </a:r>
            <a:endParaRPr lang="en-US" dirty="0">
              <a:latin typeface="Merriweather" panose="020B0604020202020204" charset="0"/>
            </a:endParaRPr>
          </a:p>
        </p:txBody>
      </p:sp>
      <p:sp>
        <p:nvSpPr>
          <p:cNvPr id="7" name="Google Shape;108;p17"/>
          <p:cNvSpPr txBox="1">
            <a:spLocks noGrp="1"/>
          </p:cNvSpPr>
          <p:nvPr>
            <p:ph type="body" idx="1"/>
          </p:nvPr>
        </p:nvSpPr>
        <p:spPr>
          <a:xfrm>
            <a:off x="6132712" y="2005586"/>
            <a:ext cx="5450375" cy="3079370"/>
          </a:xfrm>
          <a:prstGeom prst="rect">
            <a:avLst/>
          </a:prstGeom>
        </p:spPr>
        <p:txBody>
          <a:bodyPr spcFirstLastPara="1" wrap="square" lIns="91425" tIns="91425" rIns="91425" bIns="91425" anchor="t" anchorCtr="0">
            <a:noAutofit/>
          </a:bodyPr>
          <a:lstStyle/>
          <a:p>
            <a:pPr>
              <a:spcBef>
                <a:spcPts val="0"/>
              </a:spcBef>
            </a:pPr>
            <a:r>
              <a:rPr lang="en-US" sz="1800" dirty="0"/>
              <a:t>The accumulator design handles maximum and minimum value saturation and after </a:t>
            </a:r>
            <a:r>
              <a:rPr lang="en-US" sz="1800" dirty="0" smtClean="0"/>
              <a:t>each cycle </a:t>
            </a:r>
            <a:r>
              <a:rPr lang="en-US" sz="1800" dirty="0"/>
              <a:t>updates the result at the output. When accumulate enable signal is turned off, the </a:t>
            </a:r>
            <a:r>
              <a:rPr lang="en-US" sz="1800" dirty="0" smtClean="0"/>
              <a:t>output result </a:t>
            </a:r>
            <a:r>
              <a:rPr lang="en-US" sz="1800" dirty="0"/>
              <a:t>is still available</a:t>
            </a:r>
            <a:r>
              <a:rPr lang="en-US" sz="1800" dirty="0" smtClean="0"/>
              <a:t>.</a:t>
            </a:r>
          </a:p>
          <a:p>
            <a:pPr>
              <a:spcBef>
                <a:spcPts val="0"/>
              </a:spcBef>
            </a:pPr>
            <a:endParaRPr lang="en-US" sz="1800" dirty="0"/>
          </a:p>
          <a:p>
            <a:pPr>
              <a:spcBef>
                <a:spcPts val="0"/>
              </a:spcBef>
            </a:pPr>
            <a:r>
              <a:rPr lang="en-US" sz="1800" dirty="0" err="1"/>
              <a:t>ReLU</a:t>
            </a:r>
            <a:r>
              <a:rPr lang="en-US" sz="1800" dirty="0"/>
              <a:t> Rectifier in </a:t>
            </a:r>
            <a:r>
              <a:rPr lang="en-US" sz="1800" dirty="0" smtClean="0"/>
              <a:t>Hardware</a:t>
            </a:r>
          </a:p>
          <a:p>
            <a:pPr lvl="1"/>
            <a:r>
              <a:rPr lang="en-US" sz="1800" dirty="0" smtClean="0"/>
              <a:t>The function is </a:t>
            </a:r>
            <a:r>
              <a:rPr lang="en-US" sz="1800" dirty="0"/>
              <a:t>simply a hardware realization of y = max(x,0) in signed 12 bits</a:t>
            </a:r>
            <a:endParaRPr lang="en-US" sz="18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06" y="1529354"/>
            <a:ext cx="5082844" cy="3991482"/>
          </a:xfrm>
          <a:prstGeom prst="rect">
            <a:avLst/>
          </a:prstGeom>
        </p:spPr>
      </p:pic>
    </p:spTree>
    <p:extLst>
      <p:ext uri="{BB962C8B-B14F-4D97-AF65-F5344CB8AC3E}">
        <p14:creationId xmlns:p14="http://schemas.microsoft.com/office/powerpoint/2010/main" val="2423907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Zero Padding</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48</a:t>
            </a:fld>
            <a:endParaRPr/>
          </a:p>
        </p:txBody>
      </p:sp>
      <p:sp>
        <p:nvSpPr>
          <p:cNvPr id="7" name="Google Shape;108;p17"/>
          <p:cNvSpPr txBox="1">
            <a:spLocks noGrp="1"/>
          </p:cNvSpPr>
          <p:nvPr>
            <p:ph type="body" idx="1"/>
          </p:nvPr>
        </p:nvSpPr>
        <p:spPr>
          <a:xfrm>
            <a:off x="264847" y="2134944"/>
            <a:ext cx="5857172" cy="3294305"/>
          </a:xfrm>
          <a:prstGeom prst="rect">
            <a:avLst/>
          </a:prstGeom>
        </p:spPr>
        <p:txBody>
          <a:bodyPr spcFirstLastPara="1" wrap="square" lIns="91425" tIns="91425" rIns="91425" bIns="91425" anchor="t" anchorCtr="0">
            <a:noAutofit/>
          </a:bodyPr>
          <a:lstStyle/>
          <a:p>
            <a:pPr>
              <a:spcBef>
                <a:spcPts val="0"/>
              </a:spcBef>
            </a:pPr>
            <a:r>
              <a:rPr lang="en-US" sz="1800" dirty="0"/>
              <a:t>the image size in the BRAM is 54 x 54 pixels</a:t>
            </a:r>
            <a:r>
              <a:rPr lang="en-US" sz="1800" dirty="0" smtClean="0"/>
              <a:t>.</a:t>
            </a:r>
          </a:p>
          <a:p>
            <a:pPr>
              <a:spcBef>
                <a:spcPts val="0"/>
              </a:spcBef>
            </a:pPr>
            <a:endParaRPr lang="en-US" sz="1800" dirty="0"/>
          </a:p>
          <a:p>
            <a:pPr>
              <a:spcBef>
                <a:spcPts val="0"/>
              </a:spcBef>
            </a:pPr>
            <a:r>
              <a:rPr lang="en-US" sz="1800" dirty="0"/>
              <a:t>BRAM Image Structure</a:t>
            </a:r>
          </a:p>
          <a:p>
            <a:pPr marL="76200" indent="0">
              <a:spcBef>
                <a:spcPts val="0"/>
              </a:spcBef>
              <a:buNone/>
            </a:pPr>
            <a:endParaRPr lang="en-US" sz="1800" dirty="0" smtClean="0"/>
          </a:p>
          <a:p>
            <a:pPr lvl="1"/>
            <a:r>
              <a:rPr lang="en-US" sz="1800" dirty="0" smtClean="0"/>
              <a:t>In first </a:t>
            </a:r>
            <a:r>
              <a:rPr lang="en-US" sz="1800" dirty="0"/>
              <a:t>8 cycles of the </a:t>
            </a:r>
            <a:r>
              <a:rPr lang="en-US" sz="1800" dirty="0" smtClean="0"/>
              <a:t>single block </a:t>
            </a:r>
            <a:r>
              <a:rPr lang="en-US" sz="1800" dirty="0"/>
              <a:t>computation each pixel shifter can take the data only from single BRAM image (</a:t>
            </a:r>
            <a:r>
              <a:rPr lang="en-US" sz="1800" dirty="0" smtClean="0"/>
              <a:t>apart from </a:t>
            </a:r>
            <a:r>
              <a:rPr lang="en-US" sz="1800" dirty="0"/>
              <a:t>the last one) and so that there is no repetitive data in </a:t>
            </a:r>
            <a:r>
              <a:rPr lang="en-US" sz="1800" dirty="0" smtClean="0"/>
              <a:t>BRAMs</a:t>
            </a:r>
          </a:p>
          <a:p>
            <a:pPr lvl="1"/>
            <a:r>
              <a:rPr lang="en-US" sz="1800" dirty="0">
                <a:sym typeface="Wingdings" panose="05000000000000000000" pitchFamily="2" charset="2"/>
              </a:rPr>
              <a:t> there </a:t>
            </a:r>
            <a:r>
              <a:rPr lang="en-US" sz="1800" dirty="0" smtClean="0">
                <a:sym typeface="Wingdings" panose="05000000000000000000" pitchFamily="2" charset="2"/>
              </a:rPr>
              <a:t>are </a:t>
            </a:r>
            <a:r>
              <a:rPr lang="en-US" sz="1800" b="1" dirty="0" smtClean="0">
                <a:sym typeface="Wingdings" panose="05000000000000000000" pitchFamily="2" charset="2"/>
              </a:rPr>
              <a:t>6 </a:t>
            </a:r>
            <a:r>
              <a:rPr lang="en-US" sz="1800" b="1" dirty="0">
                <a:sym typeface="Wingdings" panose="05000000000000000000" pitchFamily="2" charset="2"/>
              </a:rPr>
              <a:t>BRAMS and each BRAM cell stores 6 pixels (72 bits)</a:t>
            </a:r>
            <a:r>
              <a:rPr lang="en-US" sz="1800" dirty="0">
                <a:sym typeface="Wingdings" panose="05000000000000000000" pitchFamily="2" charset="2"/>
              </a:rPr>
              <a:t>. </a:t>
            </a:r>
            <a:endParaRPr lang="en-US" sz="18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019" y="2404950"/>
            <a:ext cx="5812953" cy="3216138"/>
          </a:xfrm>
          <a:prstGeom prst="rect">
            <a:avLst/>
          </a:prstGeom>
        </p:spPr>
      </p:pic>
      <p:sp>
        <p:nvSpPr>
          <p:cNvPr id="8" name="TextBox 13"/>
          <p:cNvSpPr txBox="1"/>
          <p:nvPr/>
        </p:nvSpPr>
        <p:spPr>
          <a:xfrm>
            <a:off x="7335741" y="5798649"/>
            <a:ext cx="3385508"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50</a:t>
            </a:r>
            <a:r>
              <a:rPr lang="en-US" dirty="0" smtClean="0">
                <a:latin typeface="Merriweather" panose="020B0604020202020204" charset="0"/>
              </a:rPr>
              <a:t>] Zero padding mapping.</a:t>
            </a:r>
            <a:endParaRPr lang="en-US" dirty="0">
              <a:latin typeface="Merriweather" panose="020B0604020202020204" charset="0"/>
            </a:endParaRPr>
          </a:p>
        </p:txBody>
      </p:sp>
    </p:spTree>
    <p:extLst>
      <p:ext uri="{BB962C8B-B14F-4D97-AF65-F5344CB8AC3E}">
        <p14:creationId xmlns:p14="http://schemas.microsoft.com/office/powerpoint/2010/main" val="69502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BRAM Image Structure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49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928" y="1603197"/>
            <a:ext cx="8450141" cy="4601276"/>
          </a:xfrm>
          <a:prstGeom prst="rect">
            <a:avLst/>
          </a:prstGeom>
        </p:spPr>
      </p:pic>
      <p:sp>
        <p:nvSpPr>
          <p:cNvPr id="8" name="TextBox 13"/>
          <p:cNvSpPr txBox="1"/>
          <p:nvPr/>
        </p:nvSpPr>
        <p:spPr>
          <a:xfrm>
            <a:off x="3135732" y="6204473"/>
            <a:ext cx="5920535"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51</a:t>
            </a:r>
            <a:r>
              <a:rPr lang="en-US" dirty="0" smtClean="0">
                <a:latin typeface="Merriweather" panose="020B0604020202020204" charset="0"/>
              </a:rPr>
              <a:t>] </a:t>
            </a:r>
            <a:r>
              <a:rPr lang="en-US" dirty="0">
                <a:latin typeface="Merriweather" panose="020B0604020202020204" charset="0"/>
              </a:rPr>
              <a:t>Single image BRAM structure (in 6 image BRAMS).</a:t>
            </a:r>
          </a:p>
        </p:txBody>
      </p:sp>
    </p:spTree>
    <p:extLst>
      <p:ext uri="{BB962C8B-B14F-4D97-AF65-F5344CB8AC3E}">
        <p14:creationId xmlns:p14="http://schemas.microsoft.com/office/powerpoint/2010/main" val="3814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2471791" y="3419480"/>
            <a:ext cx="7248417" cy="1546500"/>
          </a:xfrm>
          <a:prstGeom prst="rect">
            <a:avLst/>
          </a:prstGeom>
          <a:noFill/>
        </p:spPr>
        <p:txBody>
          <a:bodyPr spcFirstLastPara="1" wrap="square" lIns="91425" tIns="91425" rIns="91425" bIns="91425" anchor="ctr" anchorCtr="0">
            <a:noAutofit/>
          </a:bodyPr>
          <a:lstStyle/>
          <a:p>
            <a:r>
              <a:rPr lang="en" sz="6000" b="1" dirty="0" smtClean="0">
                <a:solidFill>
                  <a:srgbClr val="222222"/>
                </a:solidFill>
                <a:latin typeface="Raleway"/>
                <a:ea typeface="Raleway"/>
                <a:cs typeface="Raleway"/>
                <a:sym typeface="Raleway"/>
              </a:rPr>
              <a:t>Problem Definition</a:t>
            </a:r>
            <a:endParaRPr sz="6000" b="1" dirty="0">
              <a:solidFill>
                <a:srgbClr val="222222"/>
              </a:solidFill>
              <a:latin typeface="Raleway"/>
              <a:ea typeface="Raleway"/>
              <a:cs typeface="Raleway"/>
              <a:sym typeface="Raleway"/>
            </a:endParaRP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2914177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BRAM Image Structure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50</a:t>
            </a:fld>
            <a:endParaRPr/>
          </a:p>
        </p:txBody>
      </p:sp>
      <p:sp>
        <p:nvSpPr>
          <p:cNvPr id="8" name="TextBox 13"/>
          <p:cNvSpPr txBox="1"/>
          <p:nvPr/>
        </p:nvSpPr>
        <p:spPr>
          <a:xfrm>
            <a:off x="3673817" y="5991778"/>
            <a:ext cx="481508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52</a:t>
            </a:r>
            <a:r>
              <a:rPr lang="en-US" dirty="0" smtClean="0">
                <a:latin typeface="Merriweather" panose="020B0604020202020204" charset="0"/>
              </a:rPr>
              <a:t>] </a:t>
            </a:r>
            <a:r>
              <a:rPr lang="en-US" dirty="0">
                <a:latin typeface="Merriweather" panose="020B0604020202020204" charset="0"/>
              </a:rPr>
              <a:t>Addressing of different image </a:t>
            </a:r>
            <a:r>
              <a:rPr lang="en-US" dirty="0" smtClean="0">
                <a:latin typeface="Merriweather" panose="020B0604020202020204" charset="0"/>
              </a:rPr>
              <a:t>sectors.</a:t>
            </a:r>
            <a:endParaRPr lang="en-US" dirty="0">
              <a:latin typeface="Merriweather" panose="020B0604020202020204" charset="0"/>
            </a:endParaRPr>
          </a:p>
        </p:txBody>
      </p:sp>
      <p:sp>
        <p:nvSpPr>
          <p:cNvPr id="7" name="Google Shape;108;p17"/>
          <p:cNvSpPr txBox="1">
            <a:spLocks noGrp="1"/>
          </p:cNvSpPr>
          <p:nvPr>
            <p:ph type="body" idx="1"/>
          </p:nvPr>
        </p:nvSpPr>
        <p:spPr>
          <a:xfrm>
            <a:off x="1248478" y="1734895"/>
            <a:ext cx="10482605" cy="1739639"/>
          </a:xfrm>
          <a:prstGeom prst="rect">
            <a:avLst/>
          </a:prstGeom>
        </p:spPr>
        <p:txBody>
          <a:bodyPr spcFirstLastPara="1" wrap="square" lIns="91425" tIns="91425" rIns="91425" bIns="91425" anchor="t" anchorCtr="0">
            <a:noAutofit/>
          </a:bodyPr>
          <a:lstStyle/>
          <a:p>
            <a:pPr>
              <a:spcBef>
                <a:spcPts val="0"/>
              </a:spcBef>
            </a:pPr>
            <a:r>
              <a:rPr lang="en-US" sz="1800" dirty="0" smtClean="0"/>
              <a:t>BRAM </a:t>
            </a:r>
            <a:r>
              <a:rPr lang="en-US" sz="1800" dirty="0"/>
              <a:t>Image Structure</a:t>
            </a:r>
          </a:p>
          <a:p>
            <a:pPr marL="76200" indent="0">
              <a:spcBef>
                <a:spcPts val="0"/>
              </a:spcBef>
              <a:buNone/>
            </a:pPr>
            <a:endParaRPr lang="en-US" sz="1800" dirty="0" smtClean="0"/>
          </a:p>
          <a:p>
            <a:pPr lvl="1"/>
            <a:r>
              <a:rPr lang="en-US" sz="1800" dirty="0" smtClean="0"/>
              <a:t>It’s </a:t>
            </a:r>
            <a:r>
              <a:rPr lang="en-US" sz="1800" dirty="0"/>
              <a:t>needed to store 22 full images; therefore, it takes 81* 22 = 1782 addresses. </a:t>
            </a:r>
            <a:endParaRPr lang="en-US" sz="1800" dirty="0" smtClean="0"/>
          </a:p>
          <a:p>
            <a:pPr lvl="1"/>
            <a:r>
              <a:rPr lang="en-US" sz="1800" dirty="0" smtClean="0"/>
              <a:t>The </a:t>
            </a:r>
            <a:r>
              <a:rPr lang="en-US" sz="1800" dirty="0"/>
              <a:t>BRAM is divided into 2 sectors of the 22-image size and for different </a:t>
            </a:r>
            <a:r>
              <a:rPr lang="en-US" sz="1800" dirty="0" smtClean="0"/>
              <a:t>layers images </a:t>
            </a:r>
            <a:r>
              <a:rPr lang="en-US" sz="1800" dirty="0"/>
              <a:t>are read and write in the swapped sectors</a:t>
            </a:r>
            <a:endParaRPr lang="en-US" sz="1800" dirty="0" smtClean="0"/>
          </a:p>
        </p:txBody>
      </p:sp>
      <p:pic>
        <p:nvPicPr>
          <p:cNvPr id="2" name="Picture 1"/>
          <p:cNvPicPr>
            <a:picLocks noChangeAspect="1"/>
          </p:cNvPicPr>
          <p:nvPr/>
        </p:nvPicPr>
        <p:blipFill>
          <a:blip r:embed="rId3"/>
          <a:stretch>
            <a:fillRect/>
          </a:stretch>
        </p:blipFill>
        <p:spPr>
          <a:xfrm>
            <a:off x="3304825" y="3474534"/>
            <a:ext cx="5553075" cy="2362200"/>
          </a:xfrm>
          <a:prstGeom prst="rect">
            <a:avLst/>
          </a:prstGeom>
        </p:spPr>
      </p:pic>
    </p:spTree>
    <p:extLst>
      <p:ext uri="{BB962C8B-B14F-4D97-AF65-F5344CB8AC3E}">
        <p14:creationId xmlns:p14="http://schemas.microsoft.com/office/powerpoint/2010/main" val="376832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BRAM Image Structure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51</a:t>
            </a:fld>
            <a:endParaRPr/>
          </a:p>
        </p:txBody>
      </p:sp>
      <p:sp>
        <p:nvSpPr>
          <p:cNvPr id="7" name="Google Shape;108;p17"/>
          <p:cNvSpPr txBox="1">
            <a:spLocks noGrp="1"/>
          </p:cNvSpPr>
          <p:nvPr>
            <p:ph type="body" idx="1"/>
          </p:nvPr>
        </p:nvSpPr>
        <p:spPr>
          <a:xfrm>
            <a:off x="880716" y="1649170"/>
            <a:ext cx="10482605" cy="4719704"/>
          </a:xfrm>
          <a:prstGeom prst="rect">
            <a:avLst/>
          </a:prstGeom>
        </p:spPr>
        <p:txBody>
          <a:bodyPr spcFirstLastPara="1" wrap="square" lIns="91425" tIns="91425" rIns="91425" bIns="91425" anchor="t" anchorCtr="0">
            <a:noAutofit/>
          </a:bodyPr>
          <a:lstStyle/>
          <a:p>
            <a:pPr>
              <a:spcBef>
                <a:spcPts val="0"/>
              </a:spcBef>
            </a:pPr>
            <a:r>
              <a:rPr lang="en-US" sz="1600" dirty="0"/>
              <a:t>BRAM </a:t>
            </a:r>
            <a:r>
              <a:rPr lang="en-US" sz="1600" dirty="0" smtClean="0"/>
              <a:t>addressing</a:t>
            </a:r>
          </a:p>
          <a:p>
            <a:pPr lvl="1"/>
            <a:r>
              <a:rPr lang="en-US" sz="1600" dirty="0"/>
              <a:t>BRAM needs to store 72 bits per cell, its size been configured to 128 bits to be able to handle it from the processor side easily. The 72 image pixels are aligned to </a:t>
            </a:r>
            <a:r>
              <a:rPr lang="en-US" sz="1600" dirty="0" err="1"/>
              <a:t>LSb</a:t>
            </a:r>
            <a:r>
              <a:rPr lang="en-US" sz="1600" dirty="0"/>
              <a:t> and </a:t>
            </a:r>
            <a:r>
              <a:rPr lang="en-US" sz="1600" dirty="0" err="1"/>
              <a:t>MSb’s</a:t>
            </a:r>
            <a:r>
              <a:rPr lang="en-US" sz="1600" dirty="0"/>
              <a:t> are padded with 0’s.</a:t>
            </a:r>
          </a:p>
          <a:p>
            <a:pPr lvl="1"/>
            <a:r>
              <a:rPr lang="en-US" sz="1600" dirty="0"/>
              <a:t>Since the address of the BRAM is byte aligned </a:t>
            </a:r>
            <a:r>
              <a:rPr lang="en-US" sz="1600" dirty="0">
                <a:sym typeface="Wingdings" panose="05000000000000000000" pitchFamily="2" charset="2"/>
              </a:rPr>
              <a:t> The real address that the image should be should be written or read is shifted left (padded 0’s) 4 bits</a:t>
            </a:r>
          </a:p>
          <a:p>
            <a:pPr marL="533400" lvl="1" indent="0">
              <a:buNone/>
            </a:pPr>
            <a:r>
              <a:rPr lang="en-US" sz="1600" dirty="0">
                <a:sym typeface="Wingdings" panose="05000000000000000000" pitchFamily="2" charset="2"/>
              </a:rPr>
              <a:t></a:t>
            </a:r>
            <a:r>
              <a:rPr lang="en-US" sz="1600" dirty="0"/>
              <a:t>address 81 (0x51) will become 1296 (0x510)</a:t>
            </a:r>
            <a:endParaRPr lang="en-US" sz="1600" dirty="0" smtClean="0"/>
          </a:p>
          <a:p>
            <a:pPr>
              <a:spcBef>
                <a:spcPts val="0"/>
              </a:spcBef>
            </a:pPr>
            <a:r>
              <a:rPr lang="en-US" sz="1600" dirty="0"/>
              <a:t>Kernel BRAMs</a:t>
            </a:r>
          </a:p>
          <a:p>
            <a:pPr lvl="1"/>
            <a:r>
              <a:rPr lang="en-US" sz="1600" dirty="0"/>
              <a:t>The kernel shifting logic had only been designed for 8x8 kernels, x</a:t>
            </a:r>
          </a:p>
          <a:p>
            <a:pPr marL="533400" lvl="1" indent="0">
              <a:buNone/>
            </a:pPr>
            <a:r>
              <a:rPr lang="en-US" sz="1600" dirty="0">
                <a:sym typeface="Wingdings" panose="05000000000000000000" pitchFamily="2" charset="2"/>
              </a:rPr>
              <a:t></a:t>
            </a:r>
            <a:r>
              <a:rPr lang="en-US" sz="1600" dirty="0"/>
              <a:t>The </a:t>
            </a:r>
            <a:r>
              <a:rPr lang="en-US" sz="1600" b="1" dirty="0"/>
              <a:t>4x4 kernels for layers L3-L6 has been padded by 0’s and used as 8x8.</a:t>
            </a:r>
          </a:p>
          <a:p>
            <a:pPr lvl="1"/>
            <a:r>
              <a:rPr lang="en-US" sz="1600" dirty="0"/>
              <a:t>Each kernel is </a:t>
            </a:r>
            <a:r>
              <a:rPr lang="en-US" sz="1600" b="1" dirty="0"/>
              <a:t>8x8 = 64 </a:t>
            </a:r>
            <a:r>
              <a:rPr lang="en-US" sz="1600" dirty="0"/>
              <a:t>pixels and 22 kernel results are parallelized</a:t>
            </a:r>
          </a:p>
          <a:p>
            <a:pPr lvl="1"/>
            <a:r>
              <a:rPr lang="en-US" sz="1600" dirty="0"/>
              <a:t>The kernel pixels are also 12 bits, and it’s need 22 of them in one cell to be read in parallel. </a:t>
            </a:r>
            <a:r>
              <a:rPr lang="en-US" sz="1600" dirty="0">
                <a:sym typeface="Wingdings" panose="05000000000000000000" pitchFamily="2" charset="2"/>
              </a:rPr>
              <a:t></a:t>
            </a:r>
            <a:r>
              <a:rPr lang="en-US" sz="1600" b="1" dirty="0"/>
              <a:t>12 * 22 = 264</a:t>
            </a:r>
          </a:p>
          <a:p>
            <a:pPr lvl="1"/>
            <a:r>
              <a:rPr lang="en-US" sz="1600" dirty="0"/>
              <a:t>The BRAM cell size needs to be the power of 2 </a:t>
            </a:r>
            <a:r>
              <a:rPr lang="en-US" sz="1600" dirty="0">
                <a:sym typeface="Wingdings" panose="05000000000000000000" pitchFamily="2" charset="2"/>
              </a:rPr>
              <a:t></a:t>
            </a:r>
            <a:r>
              <a:rPr lang="en-US" sz="1600" dirty="0"/>
              <a:t> the BRAM cell size has been chosen as </a:t>
            </a:r>
            <a:r>
              <a:rPr lang="en-US" sz="1600" b="1" dirty="0"/>
              <a:t>512 bits</a:t>
            </a:r>
          </a:p>
          <a:p>
            <a:pPr lvl="1"/>
            <a:endParaRPr lang="en-US" sz="1600" dirty="0"/>
          </a:p>
          <a:p>
            <a:pPr lvl="1"/>
            <a:r>
              <a:rPr lang="en-US" sz="1600" dirty="0"/>
              <a:t>1st layer uses only 22 kernels but L2-L6 uses 484 kernels each</a:t>
            </a:r>
          </a:p>
          <a:p>
            <a:pPr lvl="1">
              <a:buFont typeface="Wingdings" panose="05000000000000000000" pitchFamily="2" charset="2"/>
              <a:buChar char="ð"/>
            </a:pPr>
            <a:r>
              <a:rPr lang="nl-NL" sz="1600" dirty="0">
                <a:sym typeface="Wingdings" panose="05000000000000000000" pitchFamily="2" charset="2"/>
              </a:rPr>
              <a:t>BRAM kernel cells is </a:t>
            </a:r>
            <a:r>
              <a:rPr lang="nl-NL" sz="1600" b="1" dirty="0">
                <a:sym typeface="Wingdings" panose="05000000000000000000" pitchFamily="2" charset="2"/>
              </a:rPr>
              <a:t>64 * 1 + 5 * 64 * 22 = 7104</a:t>
            </a:r>
          </a:p>
          <a:p>
            <a:pPr lvl="1"/>
            <a:r>
              <a:rPr lang="en-US" sz="1600" dirty="0"/>
              <a:t>6 b constants for each layer, are stored at the end of the BRAM size</a:t>
            </a:r>
          </a:p>
          <a:p>
            <a:pPr marL="533400" lvl="1" indent="0">
              <a:buNone/>
            </a:pPr>
            <a:r>
              <a:rPr lang="nl-NL" sz="1600" dirty="0">
                <a:sym typeface="Wingdings" panose="05000000000000000000" pitchFamily="2" charset="2"/>
              </a:rPr>
              <a:t> </a:t>
            </a:r>
            <a:r>
              <a:rPr lang="en-US" sz="1600" dirty="0">
                <a:sym typeface="Wingdings" panose="05000000000000000000" pitchFamily="2" charset="2"/>
              </a:rPr>
              <a:t>final number of cells is </a:t>
            </a:r>
            <a:r>
              <a:rPr lang="en-US" sz="1600" b="1" dirty="0">
                <a:sym typeface="Wingdings" panose="05000000000000000000" pitchFamily="2" charset="2"/>
              </a:rPr>
              <a:t>7104 + 6 = </a:t>
            </a:r>
            <a:r>
              <a:rPr lang="en-US" sz="1600" b="1" dirty="0" smtClean="0">
                <a:sym typeface="Wingdings" panose="05000000000000000000" pitchFamily="2" charset="2"/>
              </a:rPr>
              <a:t>7110</a:t>
            </a:r>
            <a:endParaRPr lang="en-US" sz="1600" dirty="0"/>
          </a:p>
          <a:p>
            <a:pPr>
              <a:spcBef>
                <a:spcPts val="0"/>
              </a:spcBef>
            </a:pPr>
            <a:endParaRPr lang="en-US" sz="1600" dirty="0" smtClean="0"/>
          </a:p>
          <a:p>
            <a:pPr lvl="1"/>
            <a:endParaRPr lang="en-US" sz="1600" dirty="0" smtClean="0"/>
          </a:p>
          <a:p>
            <a:pPr lvl="1"/>
            <a:endParaRPr lang="en-US" sz="1600" dirty="0" smtClean="0"/>
          </a:p>
        </p:txBody>
      </p:sp>
    </p:spTree>
    <p:extLst>
      <p:ext uri="{BB962C8B-B14F-4D97-AF65-F5344CB8AC3E}">
        <p14:creationId xmlns:p14="http://schemas.microsoft.com/office/powerpoint/2010/main" val="468529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BRAM Image Structure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52</a:t>
            </a:fld>
            <a:endParaRPr/>
          </a:p>
        </p:txBody>
      </p:sp>
      <p:sp>
        <p:nvSpPr>
          <p:cNvPr id="7" name="Google Shape;108;p17"/>
          <p:cNvSpPr txBox="1">
            <a:spLocks noGrp="1"/>
          </p:cNvSpPr>
          <p:nvPr>
            <p:ph type="body" idx="1"/>
          </p:nvPr>
        </p:nvSpPr>
        <p:spPr>
          <a:xfrm>
            <a:off x="1248478" y="1734895"/>
            <a:ext cx="10482605" cy="4465183"/>
          </a:xfrm>
          <a:prstGeom prst="rect">
            <a:avLst/>
          </a:prstGeom>
        </p:spPr>
        <p:txBody>
          <a:bodyPr spcFirstLastPara="1" wrap="square" lIns="91425" tIns="91425" rIns="91425" bIns="91425" anchor="t" anchorCtr="0">
            <a:noAutofit/>
          </a:bodyPr>
          <a:lstStyle/>
          <a:p>
            <a:pPr>
              <a:spcBef>
                <a:spcPts val="0"/>
              </a:spcBef>
            </a:pPr>
            <a:r>
              <a:rPr lang="en-US" sz="1800" dirty="0"/>
              <a:t>Kernel </a:t>
            </a:r>
            <a:r>
              <a:rPr lang="en-US" sz="1800" dirty="0" smtClean="0"/>
              <a:t>BRAMs</a:t>
            </a:r>
          </a:p>
          <a:p>
            <a:pPr lvl="1"/>
            <a:r>
              <a:rPr lang="en-US" sz="1800" dirty="0" smtClean="0"/>
              <a:t>It </a:t>
            </a:r>
            <a:r>
              <a:rPr lang="en-US" sz="1800" dirty="0"/>
              <a:t>is possible to access each 32-bit part of the BRAM cell with the byte-aligned addressing.</a:t>
            </a:r>
          </a:p>
          <a:p>
            <a:pPr marL="533400" lvl="1" indent="0">
              <a:buNone/>
            </a:pPr>
            <a:r>
              <a:rPr lang="en-US" sz="1800" dirty="0"/>
              <a:t>The address space is shown below:</a:t>
            </a:r>
            <a:endParaRPr lang="en-US" sz="18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040" y="3008089"/>
            <a:ext cx="7401958" cy="2648320"/>
          </a:xfrm>
          <a:prstGeom prst="rect">
            <a:avLst/>
          </a:prstGeom>
        </p:spPr>
      </p:pic>
      <p:sp>
        <p:nvSpPr>
          <p:cNvPr id="8" name="TextBox 13"/>
          <p:cNvSpPr txBox="1"/>
          <p:nvPr/>
        </p:nvSpPr>
        <p:spPr>
          <a:xfrm>
            <a:off x="3673817" y="5991778"/>
            <a:ext cx="5046437"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53</a:t>
            </a:r>
            <a:r>
              <a:rPr lang="en-US" dirty="0" smtClean="0">
                <a:latin typeface="Merriweather" panose="020B0604020202020204" charset="0"/>
              </a:rPr>
              <a:t>] </a:t>
            </a:r>
            <a:r>
              <a:rPr lang="en-US" dirty="0">
                <a:latin typeface="Merriweather" panose="020B0604020202020204" charset="0"/>
              </a:rPr>
              <a:t>Kernel and BRAM address space in AXI bus.</a:t>
            </a:r>
          </a:p>
        </p:txBody>
      </p:sp>
    </p:spTree>
    <p:extLst>
      <p:ext uri="{BB962C8B-B14F-4D97-AF65-F5344CB8AC3E}">
        <p14:creationId xmlns:p14="http://schemas.microsoft.com/office/powerpoint/2010/main" val="3106538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State Machine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53</a:t>
            </a:fld>
            <a:endParaRPr/>
          </a:p>
        </p:txBody>
      </p:sp>
      <p:sp>
        <p:nvSpPr>
          <p:cNvPr id="7" name="Google Shape;108;p17"/>
          <p:cNvSpPr txBox="1">
            <a:spLocks noGrp="1"/>
          </p:cNvSpPr>
          <p:nvPr>
            <p:ph type="body" idx="1"/>
          </p:nvPr>
        </p:nvSpPr>
        <p:spPr>
          <a:xfrm>
            <a:off x="1248478" y="1534644"/>
            <a:ext cx="10482605" cy="4465183"/>
          </a:xfrm>
          <a:prstGeom prst="rect">
            <a:avLst/>
          </a:prstGeom>
        </p:spPr>
        <p:txBody>
          <a:bodyPr spcFirstLastPara="1" wrap="square" lIns="91425" tIns="91425" rIns="91425" bIns="91425" anchor="t" anchorCtr="0">
            <a:noAutofit/>
          </a:bodyPr>
          <a:lstStyle/>
          <a:p>
            <a:pPr>
              <a:spcBef>
                <a:spcPts val="0"/>
              </a:spcBef>
            </a:pPr>
            <a:r>
              <a:rPr lang="en-US" sz="1800" dirty="0"/>
              <a:t>The block diagram of the full accelerator system and state machine is shown below</a:t>
            </a:r>
            <a:endParaRPr lang="en-US" sz="1800" dirty="0" smtClean="0"/>
          </a:p>
        </p:txBody>
      </p:sp>
      <p:sp>
        <p:nvSpPr>
          <p:cNvPr id="8" name="TextBox 13"/>
          <p:cNvSpPr txBox="1"/>
          <p:nvPr/>
        </p:nvSpPr>
        <p:spPr>
          <a:xfrm>
            <a:off x="3673817" y="5991778"/>
            <a:ext cx="5046437"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54</a:t>
            </a:r>
            <a:r>
              <a:rPr lang="en-US" dirty="0" smtClean="0">
                <a:latin typeface="Merriweather" panose="020B0604020202020204" charset="0"/>
              </a:rPr>
              <a:t>] </a:t>
            </a:r>
            <a:r>
              <a:rPr lang="en-US" dirty="0">
                <a:latin typeface="Merriweather" panose="020B0604020202020204" charset="0"/>
              </a:rPr>
              <a:t>Simplified Block Diagram of Solution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997" y="1948606"/>
            <a:ext cx="6831306" cy="4043172"/>
          </a:xfrm>
          <a:prstGeom prst="rect">
            <a:avLst/>
          </a:prstGeom>
        </p:spPr>
      </p:pic>
    </p:spTree>
    <p:extLst>
      <p:ext uri="{BB962C8B-B14F-4D97-AF65-F5344CB8AC3E}">
        <p14:creationId xmlns:p14="http://schemas.microsoft.com/office/powerpoint/2010/main" val="1569347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State Machine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54</a:t>
            </a:fld>
            <a:endParaRPr/>
          </a:p>
        </p:txBody>
      </p:sp>
      <p:sp>
        <p:nvSpPr>
          <p:cNvPr id="7" name="Google Shape;108;p17"/>
          <p:cNvSpPr txBox="1">
            <a:spLocks noGrp="1"/>
          </p:cNvSpPr>
          <p:nvPr>
            <p:ph type="body" idx="1"/>
          </p:nvPr>
        </p:nvSpPr>
        <p:spPr>
          <a:xfrm>
            <a:off x="2724151" y="1831741"/>
            <a:ext cx="8648699" cy="4465183"/>
          </a:xfrm>
          <a:prstGeom prst="rect">
            <a:avLst/>
          </a:prstGeom>
        </p:spPr>
        <p:txBody>
          <a:bodyPr spcFirstLastPara="1" wrap="square" lIns="91425" tIns="91425" rIns="91425" bIns="91425" anchor="t" anchorCtr="0">
            <a:noAutofit/>
          </a:bodyPr>
          <a:lstStyle/>
          <a:p>
            <a:pPr>
              <a:spcBef>
                <a:spcPts val="0"/>
              </a:spcBef>
            </a:pPr>
            <a:r>
              <a:rPr lang="en-US" sz="1600" dirty="0"/>
              <a:t>The main purpose of the state machine is to manage the addresses of the BRAMs, based </a:t>
            </a:r>
            <a:r>
              <a:rPr lang="en-US" sz="1600" dirty="0" smtClean="0"/>
              <a:t>on layer </a:t>
            </a:r>
            <a:r>
              <a:rPr lang="en-US" sz="1600" dirty="0"/>
              <a:t>number (which determines image size, sector to R/W, number of input images etc.) </a:t>
            </a:r>
            <a:r>
              <a:rPr lang="en-US" sz="1600" dirty="0" smtClean="0"/>
              <a:t>and control </a:t>
            </a:r>
            <a:r>
              <a:rPr lang="en-US" sz="1600" dirty="0"/>
              <a:t>the pixel shifting logic, DSPs and writing the </a:t>
            </a:r>
            <a:r>
              <a:rPr lang="en-US" sz="1600" dirty="0" smtClean="0"/>
              <a:t>result</a:t>
            </a:r>
            <a:r>
              <a:rPr lang="en-US" sz="1600" dirty="0" smtClean="0"/>
              <a:t>.</a:t>
            </a:r>
          </a:p>
          <a:p>
            <a:pPr lvl="1"/>
            <a:r>
              <a:rPr lang="en-US" sz="1600" dirty="0" err="1"/>
              <a:t>Nr_pix</a:t>
            </a:r>
            <a:r>
              <a:rPr lang="en-US" sz="1600" dirty="0"/>
              <a:t> – counts from 0 to 63, when the DSPs are accumulating the kernel result.</a:t>
            </a:r>
          </a:p>
          <a:p>
            <a:pPr lvl="1"/>
            <a:r>
              <a:rPr lang="en-US" sz="1600" dirty="0" err="1"/>
              <a:t>Nr_img_saved</a:t>
            </a:r>
            <a:r>
              <a:rPr lang="en-US" sz="1600" dirty="0"/>
              <a:t> – from 0 to 21, when saving the images needed to iterate through the </a:t>
            </a:r>
            <a:r>
              <a:rPr lang="en-US" sz="1600" dirty="0" smtClean="0"/>
              <a:t>DSP results</a:t>
            </a:r>
            <a:r>
              <a:rPr lang="en-US" sz="1600" dirty="0"/>
              <a:t>.</a:t>
            </a:r>
          </a:p>
          <a:p>
            <a:pPr lvl="1"/>
            <a:r>
              <a:rPr lang="en-US" sz="1600" dirty="0" err="1"/>
              <a:t>Block_nr</a:t>
            </a:r>
            <a:r>
              <a:rPr lang="en-US" sz="1600" dirty="0"/>
              <a:t> (</a:t>
            </a:r>
            <a:r>
              <a:rPr lang="en-US" sz="1600" dirty="0" err="1"/>
              <a:t>block_row</a:t>
            </a:r>
            <a:r>
              <a:rPr lang="en-US" sz="1600" dirty="0"/>
              <a:t> and </a:t>
            </a:r>
            <a:r>
              <a:rPr lang="en-US" sz="1600" dirty="0" err="1"/>
              <a:t>block_col</a:t>
            </a:r>
            <a:r>
              <a:rPr lang="en-US" sz="1600" dirty="0"/>
              <a:t>) – the results are computed in 6x6 blocks and </a:t>
            </a:r>
            <a:r>
              <a:rPr lang="en-US" sz="1600" dirty="0" smtClean="0"/>
              <a:t>each image </a:t>
            </a:r>
            <a:r>
              <a:rPr lang="en-US" sz="1600" dirty="0"/>
              <a:t>has 8x8 blocks (for 48x48 image), 4x4 blocks (for 24x24 image) or 1x1 block(for </a:t>
            </a:r>
            <a:r>
              <a:rPr lang="en-US" sz="1600" dirty="0" smtClean="0"/>
              <a:t>6x6 image</a:t>
            </a:r>
            <a:r>
              <a:rPr lang="en-US" sz="1600" dirty="0"/>
              <a:t>).</a:t>
            </a:r>
          </a:p>
          <a:p>
            <a:pPr>
              <a:spcBef>
                <a:spcPts val="0"/>
              </a:spcBef>
            </a:pPr>
            <a:r>
              <a:rPr lang="en-US" sz="1600" dirty="0"/>
              <a:t>States:</a:t>
            </a:r>
          </a:p>
          <a:p>
            <a:pPr lvl="1"/>
            <a:r>
              <a:rPr lang="en-US" sz="1600" dirty="0" err="1"/>
              <a:t>Wait_start</a:t>
            </a:r>
            <a:r>
              <a:rPr lang="en-US" sz="1600" dirty="0"/>
              <a:t> – waiting for start signal. Connected to GPIO.</a:t>
            </a:r>
          </a:p>
          <a:p>
            <a:pPr lvl="1"/>
            <a:r>
              <a:rPr lang="en-US" sz="1600" dirty="0"/>
              <a:t>CALC_LAYER – wait for the result, change the kernel pixels and shift the pixel values.</a:t>
            </a:r>
          </a:p>
          <a:p>
            <a:pPr lvl="1"/>
            <a:r>
              <a:rPr lang="en-US" sz="1600" dirty="0" err="1" smtClean="0"/>
              <a:t>Add_b_const</a:t>
            </a:r>
            <a:r>
              <a:rPr lang="en-US" sz="1600" dirty="0" smtClean="0"/>
              <a:t> </a:t>
            </a:r>
            <a:r>
              <a:rPr lang="en-US" sz="1600" dirty="0"/>
              <a:t>– puts the kernel address to point to the b constant for the current layer </a:t>
            </a:r>
            <a:r>
              <a:rPr lang="en-US" sz="1600" dirty="0" smtClean="0"/>
              <a:t>and make </a:t>
            </a:r>
            <a:r>
              <a:rPr lang="en-US" sz="1600" dirty="0"/>
              <a:t>them accumulate it in the DSP (the pixels at this point are multiplexed to be 1.0, </a:t>
            </a:r>
            <a:r>
              <a:rPr lang="en-US" sz="1600" dirty="0" smtClean="0"/>
              <a:t>and therefore </a:t>
            </a:r>
            <a:r>
              <a:rPr lang="en-US" sz="1600" dirty="0"/>
              <a:t>the </a:t>
            </a:r>
            <a:r>
              <a:rPr lang="en-US" sz="1600" dirty="0" err="1"/>
              <a:t>DSP_value</a:t>
            </a:r>
            <a:r>
              <a:rPr lang="en-US" sz="1600" dirty="0"/>
              <a:t> += </a:t>
            </a:r>
            <a:r>
              <a:rPr lang="en-US" sz="1600" dirty="0" err="1"/>
              <a:t>pixel_value</a:t>
            </a:r>
            <a:r>
              <a:rPr lang="en-US" sz="1600" dirty="0"/>
              <a:t> * </a:t>
            </a:r>
            <a:r>
              <a:rPr lang="en-US" sz="1600" dirty="0" err="1"/>
              <a:t>b_const</a:t>
            </a:r>
            <a:r>
              <a:rPr lang="en-US" sz="1600" dirty="0"/>
              <a:t>(from kernel BRAM), pixel value = 1.0 </a:t>
            </a:r>
            <a:r>
              <a:rPr lang="en-US" sz="1600" dirty="0" smtClean="0"/>
              <a:t>so </a:t>
            </a:r>
            <a:r>
              <a:rPr lang="en-US" sz="1600" dirty="0" err="1" smtClean="0"/>
              <a:t>DSP_value</a:t>
            </a:r>
            <a:r>
              <a:rPr lang="en-US" sz="1600" dirty="0" smtClean="0"/>
              <a:t> </a:t>
            </a:r>
            <a:r>
              <a:rPr lang="en-US" sz="1600" dirty="0"/>
              <a:t>+= </a:t>
            </a:r>
            <a:r>
              <a:rPr lang="en-US" sz="1600" dirty="0" err="1"/>
              <a:t>b_const</a:t>
            </a:r>
            <a:r>
              <a:rPr lang="en-US" sz="1600" dirty="0"/>
              <a:t>.</a:t>
            </a:r>
            <a:endParaRPr lang="en-US" sz="1600" dirty="0" smtClean="0"/>
          </a:p>
        </p:txBody>
      </p:sp>
      <p:sp>
        <p:nvSpPr>
          <p:cNvPr id="8" name="TextBox 13"/>
          <p:cNvSpPr txBox="1"/>
          <p:nvPr/>
        </p:nvSpPr>
        <p:spPr>
          <a:xfrm>
            <a:off x="80592" y="6348572"/>
            <a:ext cx="54813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55</a:t>
            </a:r>
            <a:r>
              <a:rPr lang="en-US" dirty="0" smtClean="0">
                <a:latin typeface="Merriweather" panose="020B0604020202020204" charset="0"/>
              </a:rPr>
              <a:t>] </a:t>
            </a:r>
            <a:r>
              <a:rPr lang="en-US" dirty="0">
                <a:latin typeface="Merriweather" panose="020B0604020202020204" charset="0"/>
              </a:rPr>
              <a:t>Simplified State machine Diagram of Solution 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81" y="175324"/>
            <a:ext cx="1913298" cy="6121600"/>
          </a:xfrm>
          <a:prstGeom prst="rect">
            <a:avLst/>
          </a:prstGeom>
        </p:spPr>
      </p:pic>
    </p:spTree>
    <p:extLst>
      <p:ext uri="{BB962C8B-B14F-4D97-AF65-F5344CB8AC3E}">
        <p14:creationId xmlns:p14="http://schemas.microsoft.com/office/powerpoint/2010/main" val="42337212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821259" y="742400"/>
            <a:ext cx="6601521" cy="637200"/>
          </a:xfrm>
          <a:prstGeom prst="rect">
            <a:avLst/>
          </a:prstGeom>
        </p:spPr>
        <p:txBody>
          <a:bodyPr spcFirstLastPara="1" wrap="square" lIns="91425" tIns="91425" rIns="91425" bIns="91425" anchor="ctr" anchorCtr="0">
            <a:noAutofit/>
          </a:bodyPr>
          <a:lstStyle/>
          <a:p>
            <a:r>
              <a:rPr lang="en-US" sz="4000" dirty="0"/>
              <a:t>State Machine</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55</a:t>
            </a:fld>
            <a:endParaRPr/>
          </a:p>
        </p:txBody>
      </p:sp>
      <p:sp>
        <p:nvSpPr>
          <p:cNvPr id="7" name="Google Shape;108;p17"/>
          <p:cNvSpPr txBox="1">
            <a:spLocks noGrp="1"/>
          </p:cNvSpPr>
          <p:nvPr>
            <p:ph type="body" idx="1"/>
          </p:nvPr>
        </p:nvSpPr>
        <p:spPr>
          <a:xfrm>
            <a:off x="1248478" y="1534644"/>
            <a:ext cx="10482605" cy="4465183"/>
          </a:xfrm>
          <a:prstGeom prst="rect">
            <a:avLst/>
          </a:prstGeom>
        </p:spPr>
        <p:txBody>
          <a:bodyPr spcFirstLastPara="1" wrap="square" lIns="91425" tIns="91425" rIns="91425" bIns="91425" anchor="t" anchorCtr="0">
            <a:noAutofit/>
          </a:bodyPr>
          <a:lstStyle/>
          <a:p>
            <a:pPr>
              <a:spcBef>
                <a:spcPts val="0"/>
              </a:spcBef>
            </a:pPr>
            <a:r>
              <a:rPr lang="en-US" sz="1800" dirty="0" smtClean="0"/>
              <a:t>The </a:t>
            </a:r>
            <a:r>
              <a:rPr lang="en-US" sz="1800" dirty="0"/>
              <a:t>test bench for the whole accelerator design, as an example for L1, is shown below:</a:t>
            </a:r>
            <a:endParaRPr lang="en-US" sz="1800" dirty="0" smtClean="0"/>
          </a:p>
        </p:txBody>
      </p:sp>
      <p:sp>
        <p:nvSpPr>
          <p:cNvPr id="8" name="TextBox 13"/>
          <p:cNvSpPr txBox="1"/>
          <p:nvPr/>
        </p:nvSpPr>
        <p:spPr>
          <a:xfrm>
            <a:off x="3334300" y="5989147"/>
            <a:ext cx="54813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56</a:t>
            </a:r>
            <a:r>
              <a:rPr lang="en-US" dirty="0" smtClean="0">
                <a:latin typeface="Merriweather" panose="020B0604020202020204" charset="0"/>
              </a:rPr>
              <a:t>] </a:t>
            </a:r>
            <a:r>
              <a:rPr lang="en-US" dirty="0">
                <a:latin typeface="Merriweather" panose="020B0604020202020204" charset="0"/>
              </a:rPr>
              <a:t>Test bench of the accelerator logic.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72" y="2171242"/>
            <a:ext cx="11645590" cy="15906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72" y="3916939"/>
            <a:ext cx="11645590" cy="1549308"/>
          </a:xfrm>
          <a:prstGeom prst="rect">
            <a:avLst/>
          </a:prstGeom>
        </p:spPr>
      </p:pic>
    </p:spTree>
    <p:extLst>
      <p:ext uri="{BB962C8B-B14F-4D97-AF65-F5344CB8AC3E}">
        <p14:creationId xmlns:p14="http://schemas.microsoft.com/office/powerpoint/2010/main" val="13252804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1620055" y="748820"/>
            <a:ext cx="8909824" cy="637200"/>
          </a:xfrm>
          <a:prstGeom prst="rect">
            <a:avLst/>
          </a:prstGeom>
        </p:spPr>
        <p:txBody>
          <a:bodyPr spcFirstLastPara="1" wrap="square" lIns="91425" tIns="91425" rIns="91425" bIns="91425" anchor="ctr" anchorCtr="0">
            <a:noAutofit/>
          </a:bodyPr>
          <a:lstStyle/>
          <a:p>
            <a:r>
              <a:rPr lang="en-US" sz="4000" dirty="0"/>
              <a:t>Block Design with </a:t>
            </a:r>
            <a:r>
              <a:rPr lang="en-US" sz="4000" dirty="0" err="1"/>
              <a:t>ZynQ</a:t>
            </a:r>
            <a:r>
              <a:rPr lang="en-US" sz="4000" dirty="0"/>
              <a:t> processor</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56</a:t>
            </a:fld>
            <a:endParaRPr/>
          </a:p>
        </p:txBody>
      </p:sp>
      <p:sp>
        <p:nvSpPr>
          <p:cNvPr id="10" name="Google Shape;108;p17"/>
          <p:cNvSpPr txBox="1">
            <a:spLocks noGrp="1"/>
          </p:cNvSpPr>
          <p:nvPr>
            <p:ph type="body" idx="1"/>
          </p:nvPr>
        </p:nvSpPr>
        <p:spPr>
          <a:xfrm>
            <a:off x="713220" y="1523964"/>
            <a:ext cx="10482605" cy="4465183"/>
          </a:xfrm>
          <a:prstGeom prst="rect">
            <a:avLst/>
          </a:prstGeom>
        </p:spPr>
        <p:txBody>
          <a:bodyPr spcFirstLastPara="1" wrap="square" lIns="91425" tIns="91425" rIns="91425" bIns="91425" anchor="t" anchorCtr="0">
            <a:noAutofit/>
          </a:bodyPr>
          <a:lstStyle/>
          <a:p>
            <a:pPr>
              <a:spcBef>
                <a:spcPts val="0"/>
              </a:spcBef>
            </a:pPr>
            <a:r>
              <a:rPr lang="en-US" sz="1800" dirty="0"/>
              <a:t>To be able to load the kernel coefficients and images, each BRAM ports 1 has </a:t>
            </a:r>
            <a:r>
              <a:rPr lang="en-US" sz="1800" dirty="0" smtClean="0"/>
              <a:t>been connected to </a:t>
            </a:r>
            <a:r>
              <a:rPr lang="en-US" sz="1800" dirty="0"/>
              <a:t>the BRAM controller (connected to AXI bus and </a:t>
            </a:r>
            <a:r>
              <a:rPr lang="en-US" sz="1800" dirty="0" err="1"/>
              <a:t>ZynQ</a:t>
            </a:r>
            <a:r>
              <a:rPr lang="en-US" sz="1800" dirty="0"/>
              <a:t>) and BRAM ports 2 to </a:t>
            </a:r>
            <a:r>
              <a:rPr lang="en-US" sz="1800" dirty="0" smtClean="0"/>
              <a:t>the accelerator</a:t>
            </a:r>
            <a:r>
              <a:rPr lang="en-US" sz="1800" dirty="0"/>
              <a:t>. The accelerator start, reset and </a:t>
            </a:r>
            <a:r>
              <a:rPr lang="en-US" sz="1800" dirty="0" err="1"/>
              <a:t>layer_nr</a:t>
            </a:r>
            <a:r>
              <a:rPr lang="en-US" sz="1800" dirty="0"/>
              <a:t> signals are managed by connecting it </a:t>
            </a:r>
            <a:r>
              <a:rPr lang="en-US" sz="1800" dirty="0" smtClean="0"/>
              <a:t>into a </a:t>
            </a:r>
            <a:r>
              <a:rPr lang="en-US" sz="1800" dirty="0"/>
              <a:t>GPO, as well as the done signal to GPI.</a:t>
            </a:r>
            <a:endParaRPr lang="en-US" sz="1800" dirty="0" smtClean="0"/>
          </a:p>
        </p:txBody>
      </p:sp>
    </p:spTree>
    <p:extLst>
      <p:ext uri="{BB962C8B-B14F-4D97-AF65-F5344CB8AC3E}">
        <p14:creationId xmlns:p14="http://schemas.microsoft.com/office/powerpoint/2010/main" val="1031523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57</a:t>
            </a:fld>
            <a:endParaRPr/>
          </a:p>
        </p:txBody>
      </p:sp>
      <p:pic>
        <p:nvPicPr>
          <p:cNvPr id="3" name="Picture 2"/>
          <p:cNvPicPr>
            <a:picLocks noChangeAspect="1"/>
          </p:cNvPicPr>
          <p:nvPr/>
        </p:nvPicPr>
        <p:blipFill>
          <a:blip r:embed="rId3"/>
          <a:stretch>
            <a:fillRect/>
          </a:stretch>
        </p:blipFill>
        <p:spPr>
          <a:xfrm>
            <a:off x="1438507" y="0"/>
            <a:ext cx="9311269" cy="6402077"/>
          </a:xfrm>
          <a:prstGeom prst="rect">
            <a:avLst/>
          </a:prstGeom>
        </p:spPr>
      </p:pic>
      <p:sp>
        <p:nvSpPr>
          <p:cNvPr id="8" name="TextBox 13"/>
          <p:cNvSpPr txBox="1"/>
          <p:nvPr/>
        </p:nvSpPr>
        <p:spPr>
          <a:xfrm>
            <a:off x="1906859" y="5966673"/>
            <a:ext cx="6746958"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57</a:t>
            </a:r>
            <a:r>
              <a:rPr lang="en-US" dirty="0" smtClean="0">
                <a:latin typeface="Merriweather" panose="020B0604020202020204" charset="0"/>
              </a:rPr>
              <a:t>] </a:t>
            </a:r>
            <a:r>
              <a:rPr lang="en-US" dirty="0">
                <a:latin typeface="Merriweather" panose="020B0604020202020204" charset="0"/>
              </a:rPr>
              <a:t>System block diagram with BRAMs and </a:t>
            </a:r>
            <a:r>
              <a:rPr lang="en-US" dirty="0" err="1">
                <a:latin typeface="Merriweather" panose="020B0604020202020204" charset="0"/>
              </a:rPr>
              <a:t>ZynQ</a:t>
            </a:r>
            <a:r>
              <a:rPr lang="en-US" dirty="0">
                <a:latin typeface="Merriweather" panose="020B0604020202020204" charset="0"/>
              </a:rPr>
              <a:t> processor.</a:t>
            </a:r>
          </a:p>
        </p:txBody>
      </p:sp>
    </p:spTree>
    <p:extLst>
      <p:ext uri="{BB962C8B-B14F-4D97-AF65-F5344CB8AC3E}">
        <p14:creationId xmlns:p14="http://schemas.microsoft.com/office/powerpoint/2010/main" val="178001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a:t>Evaluation of Solution 2</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900" y="1683833"/>
            <a:ext cx="2459598" cy="37894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415" y="2450338"/>
            <a:ext cx="3458058" cy="186716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181" y="2440166"/>
            <a:ext cx="3629532" cy="2276793"/>
          </a:xfrm>
          <a:prstGeom prst="rect">
            <a:avLst/>
          </a:prstGeom>
        </p:spPr>
      </p:pic>
      <p:sp>
        <p:nvSpPr>
          <p:cNvPr id="11" name="TextBox 13"/>
          <p:cNvSpPr txBox="1"/>
          <p:nvPr/>
        </p:nvSpPr>
        <p:spPr>
          <a:xfrm>
            <a:off x="2016947" y="4716959"/>
            <a:ext cx="5274527"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58] </a:t>
            </a:r>
            <a:r>
              <a:rPr lang="en-US" dirty="0" smtClean="0">
                <a:latin typeface="Merriweather" panose="020B0604020202020204" charset="0"/>
              </a:rPr>
              <a:t>Resources Utilization of the </a:t>
            </a:r>
            <a:r>
              <a:rPr lang="en-US" dirty="0" err="1">
                <a:latin typeface="Merriweather" panose="020B0604020202020204" charset="0"/>
              </a:rPr>
              <a:t>ZynQ</a:t>
            </a:r>
            <a:r>
              <a:rPr lang="en-US" dirty="0">
                <a:latin typeface="Merriweather" panose="020B0604020202020204" charset="0"/>
              </a:rPr>
              <a:t> processor.</a:t>
            </a:r>
          </a:p>
        </p:txBody>
      </p:sp>
      <p:sp>
        <p:nvSpPr>
          <p:cNvPr id="12" name="TextBox 13"/>
          <p:cNvSpPr txBox="1"/>
          <p:nvPr/>
        </p:nvSpPr>
        <p:spPr>
          <a:xfrm>
            <a:off x="8180130" y="5777524"/>
            <a:ext cx="3815138"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59] </a:t>
            </a:r>
            <a:r>
              <a:rPr lang="en-US" dirty="0" smtClean="0">
                <a:latin typeface="Merriweather" panose="020B0604020202020204" charset="0"/>
              </a:rPr>
              <a:t>File Netlist of proposed </a:t>
            </a:r>
            <a:r>
              <a:rPr lang="en-US" dirty="0" err="1" smtClean="0">
                <a:latin typeface="Merriweather" panose="020B0604020202020204" charset="0"/>
              </a:rPr>
              <a:t>Zynq</a:t>
            </a:r>
            <a:r>
              <a:rPr lang="en-US" dirty="0" smtClean="0">
                <a:latin typeface="Merriweather" panose="020B0604020202020204" charset="0"/>
              </a:rPr>
              <a:t>.</a:t>
            </a:r>
            <a:endParaRPr lang="en-US" dirty="0">
              <a:latin typeface="Merriweather" panose="020B0604020202020204" charset="0"/>
            </a:endParaRPr>
          </a:p>
        </p:txBody>
      </p:sp>
      <p:sp>
        <p:nvSpPr>
          <p:cNvPr id="13" name="Google Shape;108;p17"/>
          <p:cNvSpPr txBox="1">
            <a:spLocks noGrp="1"/>
          </p:cNvSpPr>
          <p:nvPr>
            <p:ph type="body" idx="1"/>
          </p:nvPr>
        </p:nvSpPr>
        <p:spPr>
          <a:xfrm>
            <a:off x="1612062" y="5175707"/>
            <a:ext cx="6568068" cy="1223979"/>
          </a:xfrm>
          <a:prstGeom prst="rect">
            <a:avLst/>
          </a:prstGeom>
        </p:spPr>
        <p:txBody>
          <a:bodyPr spcFirstLastPara="1" wrap="square" lIns="91425" tIns="91425" rIns="91425" bIns="91425" anchor="t" anchorCtr="0">
            <a:noAutofit/>
          </a:bodyPr>
          <a:lstStyle/>
          <a:p>
            <a:pPr>
              <a:spcBef>
                <a:spcPts val="0"/>
              </a:spcBef>
            </a:pPr>
            <a:r>
              <a:rPr lang="en-US" sz="1600" dirty="0"/>
              <a:t>Observations</a:t>
            </a:r>
            <a:r>
              <a:rPr lang="en-US" sz="1600" dirty="0" smtClean="0"/>
              <a:t>:</a:t>
            </a:r>
          </a:p>
          <a:p>
            <a:pPr lvl="1"/>
            <a:r>
              <a:rPr lang="en-US" sz="1600" dirty="0"/>
              <a:t>FPGA Frequency : </a:t>
            </a:r>
            <a:r>
              <a:rPr lang="en-US" sz="1600" dirty="0" smtClean="0"/>
              <a:t>110MHz</a:t>
            </a:r>
          </a:p>
          <a:p>
            <a:pPr lvl="1"/>
            <a:r>
              <a:rPr lang="en-US" sz="1600" dirty="0" smtClean="0"/>
              <a:t>792 </a:t>
            </a:r>
            <a:r>
              <a:rPr lang="en-US" sz="1600" dirty="0"/>
              <a:t>DSPs are </a:t>
            </a:r>
            <a:r>
              <a:rPr lang="en-US" sz="1600" dirty="0" err="1"/>
              <a:t>utilised</a:t>
            </a:r>
            <a:r>
              <a:rPr lang="en-US" sz="1600" dirty="0"/>
              <a:t>.</a:t>
            </a:r>
          </a:p>
          <a:p>
            <a:pPr lvl="1"/>
            <a:r>
              <a:rPr lang="en-US" sz="1600" dirty="0" smtClean="0"/>
              <a:t>896kB </a:t>
            </a:r>
            <a:r>
              <a:rPr lang="en-US" sz="1600" dirty="0"/>
              <a:t>of BRAM space is used.</a:t>
            </a:r>
            <a:endParaRPr lang="en-US" sz="1600" dirty="0" smtClean="0"/>
          </a:p>
        </p:txBody>
      </p:sp>
    </p:spTree>
    <p:extLst>
      <p:ext uri="{BB962C8B-B14F-4D97-AF65-F5344CB8AC3E}">
        <p14:creationId xmlns:p14="http://schemas.microsoft.com/office/powerpoint/2010/main" val="2668718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a:t>Evaluation of Solution 2</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59</a:t>
            </a:fld>
            <a:endParaRPr/>
          </a:p>
        </p:txBody>
      </p:sp>
      <p:sp>
        <p:nvSpPr>
          <p:cNvPr id="2" name="Text Placeholder 1"/>
          <p:cNvSpPr>
            <a:spLocks noGrp="1"/>
          </p:cNvSpPr>
          <p:nvPr>
            <p:ph type="body" idx="1"/>
          </p:nvPr>
        </p:nvSpPr>
        <p:spPr>
          <a:xfrm>
            <a:off x="609599" y="1863150"/>
            <a:ext cx="11266449" cy="1080772"/>
          </a:xfrm>
        </p:spPr>
        <p:txBody>
          <a:bodyPr/>
          <a:lstStyle/>
          <a:p>
            <a:r>
              <a:rPr lang="en-US" sz="2000" dirty="0"/>
              <a:t>To check the timing of the solution, a ZYNQ software has been used to trigger the start of </a:t>
            </a:r>
            <a:r>
              <a:rPr lang="en-US" sz="2000" dirty="0" smtClean="0"/>
              <a:t>the accelerator </a:t>
            </a:r>
            <a:r>
              <a:rPr lang="en-US" sz="2000" dirty="0"/>
              <a:t>for different layers. The timing results are shown below.</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124"/>
          <a:stretch/>
        </p:blipFill>
        <p:spPr>
          <a:xfrm>
            <a:off x="2741047" y="2754352"/>
            <a:ext cx="6583177" cy="2948578"/>
          </a:xfrm>
          <a:prstGeom prst="rect">
            <a:avLst/>
          </a:prstGeom>
        </p:spPr>
      </p:pic>
      <p:sp>
        <p:nvSpPr>
          <p:cNvPr id="14" name="TextBox 13"/>
          <p:cNvSpPr txBox="1"/>
          <p:nvPr/>
        </p:nvSpPr>
        <p:spPr>
          <a:xfrm>
            <a:off x="3583373" y="5770987"/>
            <a:ext cx="5274527"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60</a:t>
            </a:r>
            <a:r>
              <a:rPr lang="en-US" dirty="0" smtClean="0">
                <a:latin typeface="Merriweather" panose="020B0604020202020204" charset="0"/>
              </a:rPr>
              <a:t>] </a:t>
            </a:r>
            <a:r>
              <a:rPr lang="en-US" dirty="0" smtClean="0">
                <a:latin typeface="Merriweather" panose="020B0604020202020204" charset="0"/>
              </a:rPr>
              <a:t>Final acceleration results of Sol 2- Timing.</a:t>
            </a:r>
            <a:endParaRPr lang="en-US" dirty="0">
              <a:latin typeface="Merriweather" panose="020B0604020202020204" charset="0"/>
            </a:endParaRPr>
          </a:p>
        </p:txBody>
      </p:sp>
    </p:spTree>
    <p:extLst>
      <p:ext uri="{BB962C8B-B14F-4D97-AF65-F5344CB8AC3E}">
        <p14:creationId xmlns:p14="http://schemas.microsoft.com/office/powerpoint/2010/main" val="401580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Problem Definition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664" y="1477430"/>
            <a:ext cx="5196471" cy="29983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28" y="1482659"/>
            <a:ext cx="5343621" cy="2998365"/>
          </a:xfrm>
          <a:prstGeom prst="rect">
            <a:avLst/>
          </a:prstGeom>
        </p:spPr>
      </p:pic>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1" y="6005660"/>
            <a:ext cx="3914078" cy="276999"/>
          </a:xfrm>
          <a:prstGeom prst="rect">
            <a:avLst/>
          </a:prstGeom>
          <a:noFill/>
        </p:spPr>
        <p:txBody>
          <a:bodyPr wrap="square" rtlCol="0">
            <a:spAutoFit/>
          </a:bodyPr>
          <a:lstStyle/>
          <a:p>
            <a:r>
              <a:rPr lang="en-US" sz="1200" dirty="0" smtClean="0">
                <a:latin typeface="Merriweather" panose="020B0604020202020204" charset="0"/>
              </a:rPr>
              <a:t>Source: [1][2] Internet</a:t>
            </a:r>
            <a:endParaRPr lang="en-US" sz="1200" dirty="0">
              <a:latin typeface="Merriweather" panose="020B0604020202020204" charset="0"/>
            </a:endParaRPr>
          </a:p>
        </p:txBody>
      </p:sp>
      <p:sp>
        <p:nvSpPr>
          <p:cNvPr id="13" name="TextBox 12"/>
          <p:cNvSpPr txBox="1"/>
          <p:nvPr/>
        </p:nvSpPr>
        <p:spPr>
          <a:xfrm>
            <a:off x="7599199" y="4513550"/>
            <a:ext cx="3178812" cy="307777"/>
          </a:xfrm>
          <a:prstGeom prst="rect">
            <a:avLst/>
          </a:prstGeom>
          <a:noFill/>
        </p:spPr>
        <p:txBody>
          <a:bodyPr wrap="square" rtlCol="0">
            <a:spAutoFit/>
          </a:bodyPr>
          <a:lstStyle/>
          <a:p>
            <a:r>
              <a:rPr lang="en-US" dirty="0" smtClean="0">
                <a:latin typeface="Merriweather" panose="020B0604020202020204" charset="0"/>
              </a:rPr>
              <a:t>Figure [2]: Emotion Recognition</a:t>
            </a:r>
            <a:endParaRPr lang="en-US" dirty="0">
              <a:latin typeface="Merriweather" panose="020B0604020202020204" charset="0"/>
            </a:endParaRPr>
          </a:p>
        </p:txBody>
      </p:sp>
      <p:sp>
        <p:nvSpPr>
          <p:cNvPr id="14" name="TextBox 13"/>
          <p:cNvSpPr txBox="1"/>
          <p:nvPr/>
        </p:nvSpPr>
        <p:spPr>
          <a:xfrm>
            <a:off x="1311802" y="4513551"/>
            <a:ext cx="3676072" cy="307777"/>
          </a:xfrm>
          <a:prstGeom prst="rect">
            <a:avLst/>
          </a:prstGeom>
          <a:noFill/>
        </p:spPr>
        <p:txBody>
          <a:bodyPr wrap="square" rtlCol="0">
            <a:spAutoFit/>
          </a:bodyPr>
          <a:lstStyle/>
          <a:p>
            <a:r>
              <a:rPr lang="en-US" dirty="0" smtClean="0">
                <a:latin typeface="Merriweather" panose="020B0604020202020204" charset="0"/>
              </a:rPr>
              <a:t>Figure [1]: Human- Robot Interaction</a:t>
            </a:r>
            <a:endParaRPr lang="en-US" dirty="0">
              <a:latin typeface="Merriweather" panose="020B0604020202020204" charset="0"/>
            </a:endParaRPr>
          </a:p>
        </p:txBody>
      </p:sp>
      <p:sp>
        <p:nvSpPr>
          <p:cNvPr id="11" name="TextBox 10"/>
          <p:cNvSpPr txBox="1"/>
          <p:nvPr/>
        </p:nvSpPr>
        <p:spPr>
          <a:xfrm>
            <a:off x="478028" y="4993253"/>
            <a:ext cx="5343621" cy="738664"/>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Merriweather" panose="020B0604020202020204" charset="0"/>
              </a:rPr>
              <a:t>Human- Robot interaction is increasing its attention.</a:t>
            </a:r>
          </a:p>
          <a:p>
            <a:r>
              <a:rPr lang="en-US" dirty="0" smtClean="0">
                <a:latin typeface="Merriweather" panose="020B0604020202020204" charset="0"/>
              </a:rPr>
              <a:t>=&gt; </a:t>
            </a:r>
            <a:r>
              <a:rPr lang="en-US" b="1" dirty="0" smtClean="0">
                <a:solidFill>
                  <a:srgbClr val="FF0000"/>
                </a:solidFill>
                <a:latin typeface="Merriweather" panose="020B0604020202020204" charset="0"/>
              </a:rPr>
              <a:t>Understanding</a:t>
            </a:r>
            <a:r>
              <a:rPr lang="en-US" b="1" dirty="0" smtClean="0">
                <a:latin typeface="Merriweather" panose="020B0604020202020204" charset="0"/>
              </a:rPr>
              <a:t> </a:t>
            </a:r>
            <a:r>
              <a:rPr lang="en-US" dirty="0" smtClean="0">
                <a:latin typeface="Merriweather" panose="020B0604020202020204" charset="0"/>
              </a:rPr>
              <a:t>the </a:t>
            </a:r>
            <a:r>
              <a:rPr lang="en-US" b="1" dirty="0" smtClean="0">
                <a:solidFill>
                  <a:srgbClr val="FF0000"/>
                </a:solidFill>
                <a:latin typeface="Merriweather" panose="020B0604020202020204" charset="0"/>
              </a:rPr>
              <a:t>facial gestures and visual cues</a:t>
            </a:r>
            <a:r>
              <a:rPr lang="en-US" b="1" dirty="0" smtClean="0">
                <a:latin typeface="Merriweather" panose="020B0604020202020204" charset="0"/>
              </a:rPr>
              <a:t> </a:t>
            </a:r>
            <a:r>
              <a:rPr lang="en-US" dirty="0" smtClean="0">
                <a:latin typeface="Merriweather" panose="020B0604020202020204" charset="0"/>
              </a:rPr>
              <a:t>of an individual is a </a:t>
            </a:r>
            <a:r>
              <a:rPr lang="en-US" b="1" dirty="0" smtClean="0">
                <a:solidFill>
                  <a:srgbClr val="FF0000"/>
                </a:solidFill>
                <a:latin typeface="Merriweather" panose="020B0604020202020204" charset="0"/>
              </a:rPr>
              <a:t>need</a:t>
            </a:r>
            <a:endParaRPr lang="en-US" b="1" dirty="0">
              <a:solidFill>
                <a:srgbClr val="FF0000"/>
              </a:solidFill>
              <a:latin typeface="Merriweather" panose="020B0604020202020204" charset="0"/>
            </a:endParaRPr>
          </a:p>
        </p:txBody>
      </p:sp>
      <p:sp>
        <p:nvSpPr>
          <p:cNvPr id="15" name="TextBox 14"/>
          <p:cNvSpPr txBox="1"/>
          <p:nvPr/>
        </p:nvSpPr>
        <p:spPr>
          <a:xfrm>
            <a:off x="6186088" y="4993253"/>
            <a:ext cx="5343621" cy="73866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solidFill>
                <a:latin typeface="Merriweather" panose="020B0604020202020204" charset="0"/>
              </a:rPr>
              <a:t>FER system allows a robot to </a:t>
            </a:r>
            <a:r>
              <a:rPr lang="en-US" b="1" dirty="0" smtClean="0">
                <a:solidFill>
                  <a:srgbClr val="FF0000"/>
                </a:solidFill>
                <a:latin typeface="Merriweather" panose="020B0604020202020204" charset="0"/>
              </a:rPr>
              <a:t>understand the expression </a:t>
            </a:r>
            <a:r>
              <a:rPr lang="en-US" dirty="0" smtClean="0">
                <a:solidFill>
                  <a:schemeClr val="tx1"/>
                </a:solidFill>
                <a:latin typeface="Merriweather" panose="020B0604020202020204" charset="0"/>
              </a:rPr>
              <a:t>of humans in turn </a:t>
            </a:r>
            <a:r>
              <a:rPr lang="en-US" b="1" dirty="0" smtClean="0">
                <a:solidFill>
                  <a:srgbClr val="FF0000"/>
                </a:solidFill>
                <a:latin typeface="Merriweather" panose="020B0604020202020204" charset="0"/>
              </a:rPr>
              <a:t>enhancing its effectiveness </a:t>
            </a:r>
            <a:r>
              <a:rPr lang="en-US" dirty="0" smtClean="0">
                <a:solidFill>
                  <a:schemeClr val="tx1"/>
                </a:solidFill>
                <a:latin typeface="Merriweather" panose="020B0604020202020204" charset="0"/>
              </a:rPr>
              <a:t>in performing </a:t>
            </a:r>
            <a:r>
              <a:rPr lang="en-US" b="1" dirty="0" smtClean="0">
                <a:solidFill>
                  <a:srgbClr val="FF0000"/>
                </a:solidFill>
                <a:latin typeface="Merriweather" panose="020B0604020202020204" charset="0"/>
              </a:rPr>
              <a:t>various tasks</a:t>
            </a:r>
            <a:endParaRPr lang="en-US" b="1" dirty="0">
              <a:solidFill>
                <a:srgbClr val="FF0000"/>
              </a:solidFill>
              <a:latin typeface="Merriweather" panose="020B060402020202020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a:t>Evaluation of Solution 2</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704" y="1725922"/>
            <a:ext cx="8716591" cy="2781688"/>
          </a:xfrm>
          <a:prstGeom prst="rect">
            <a:avLst/>
          </a:prstGeom>
        </p:spPr>
      </p:pic>
      <p:sp>
        <p:nvSpPr>
          <p:cNvPr id="10" name="TextBox 9"/>
          <p:cNvSpPr txBox="1"/>
          <p:nvPr/>
        </p:nvSpPr>
        <p:spPr>
          <a:xfrm>
            <a:off x="3334300" y="4700043"/>
            <a:ext cx="560523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latin typeface="Merriweather" panose="020B0604020202020204" charset="0"/>
              </a:rPr>
              <a:t>Figure </a:t>
            </a:r>
            <a:r>
              <a:rPr lang="en-US" dirty="0" smtClean="0">
                <a:latin typeface="Merriweather" panose="020B0604020202020204" charset="0"/>
              </a:rPr>
              <a:t>[</a:t>
            </a:r>
            <a:r>
              <a:rPr lang="en-US" dirty="0" smtClean="0">
                <a:latin typeface="Merriweather" panose="020B0604020202020204" charset="0"/>
              </a:rPr>
              <a:t>61</a:t>
            </a:r>
            <a:r>
              <a:rPr lang="en-US" dirty="0" smtClean="0">
                <a:latin typeface="Merriweather" panose="020B0604020202020204" charset="0"/>
              </a:rPr>
              <a:t>] </a:t>
            </a:r>
            <a:r>
              <a:rPr lang="en-US" dirty="0">
                <a:latin typeface="Merriweather" panose="020B0604020202020204" charset="0"/>
              </a:rPr>
              <a:t>Timing Results After Acceleration of Solution 2</a:t>
            </a:r>
            <a:r>
              <a:rPr lang="en-US" dirty="0" smtClean="0">
                <a:latin typeface="Merriweather" panose="020B0604020202020204" charset="0"/>
              </a:rPr>
              <a:t>.</a:t>
            </a:r>
            <a:endParaRPr lang="en-US" dirty="0">
              <a:latin typeface="Merriweather" panose="020B0604020202020204" charset="0"/>
            </a:endParaRPr>
          </a:p>
        </p:txBody>
      </p:sp>
    </p:spTree>
    <p:extLst>
      <p:ext uri="{BB962C8B-B14F-4D97-AF65-F5344CB8AC3E}">
        <p14:creationId xmlns:p14="http://schemas.microsoft.com/office/powerpoint/2010/main" val="1663613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a:t>Results and Conclusions</a:t>
            </a:r>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61</a:t>
            </a:fld>
            <a:endParaRPr/>
          </a:p>
        </p:txBody>
      </p:sp>
      <p:sp>
        <p:nvSpPr>
          <p:cNvPr id="7" name="Text Placeholder 1"/>
          <p:cNvSpPr>
            <a:spLocks noGrp="1"/>
          </p:cNvSpPr>
          <p:nvPr>
            <p:ph type="body" idx="1"/>
          </p:nvPr>
        </p:nvSpPr>
        <p:spPr>
          <a:xfrm>
            <a:off x="737125" y="1673184"/>
            <a:ext cx="11266449" cy="4781415"/>
          </a:xfrm>
        </p:spPr>
        <p:txBody>
          <a:bodyPr/>
          <a:lstStyle/>
          <a:p>
            <a:r>
              <a:rPr lang="en-US" sz="2000" dirty="0"/>
              <a:t>Acceleration </a:t>
            </a:r>
            <a:r>
              <a:rPr lang="en-US" sz="2000" dirty="0" smtClean="0"/>
              <a:t>ratios</a:t>
            </a:r>
          </a:p>
          <a:p>
            <a:pPr lvl="1"/>
            <a:r>
              <a:rPr lang="en-US" sz="2000" dirty="0"/>
              <a:t>The current acceleration results the 2D convolution is not a bottleneck any more. Thanks to multiple DSP utilization and smart pixel shifting logic the amount of time to compute convolutions and image accumulations results was reduced </a:t>
            </a:r>
            <a:r>
              <a:rPr lang="en-US" sz="2000" dirty="0" smtClean="0"/>
              <a:t>massively</a:t>
            </a:r>
          </a:p>
          <a:p>
            <a:r>
              <a:rPr lang="en-US" sz="2000" dirty="0"/>
              <a:t>Analyzed the computational graph of the CNN</a:t>
            </a:r>
            <a:r>
              <a:rPr lang="en-US" sz="2000" dirty="0" smtClean="0"/>
              <a:t>.</a:t>
            </a:r>
          </a:p>
          <a:p>
            <a:pPr lvl="1"/>
            <a:r>
              <a:rPr lang="en-US" sz="2000" dirty="0" smtClean="0"/>
              <a:t>The difficulty </a:t>
            </a:r>
            <a:r>
              <a:rPr lang="en-US" sz="2000" dirty="0"/>
              <a:t>was mainly to understand the high-level functions used in python / </a:t>
            </a:r>
            <a:r>
              <a:rPr lang="en-US" sz="2000" dirty="0" err="1"/>
              <a:t>tensorflow</a:t>
            </a:r>
            <a:r>
              <a:rPr lang="en-US" sz="2000" dirty="0"/>
              <a:t> </a:t>
            </a:r>
            <a:r>
              <a:rPr lang="en-US" sz="2000" dirty="0" smtClean="0"/>
              <a:t>and to </a:t>
            </a:r>
            <a:r>
              <a:rPr lang="en-US" sz="2000" dirty="0"/>
              <a:t>map it into the C code executable efficiently on the embedded platform.</a:t>
            </a:r>
            <a:endParaRPr lang="en-US" sz="2000" dirty="0" smtClean="0"/>
          </a:p>
          <a:p>
            <a:r>
              <a:rPr lang="en-US" sz="2000" dirty="0"/>
              <a:t>Profiled the CNN </a:t>
            </a:r>
            <a:r>
              <a:rPr lang="en-US" sz="2000" dirty="0" smtClean="0"/>
              <a:t>algorithm</a:t>
            </a:r>
          </a:p>
          <a:p>
            <a:pPr lvl="1"/>
            <a:r>
              <a:rPr lang="en-US" sz="2000" dirty="0"/>
              <a:t>After implementing fully functional classification algorithm in C, it was possible to </a:t>
            </a:r>
            <a:r>
              <a:rPr lang="en-US" sz="2000" dirty="0" smtClean="0"/>
              <a:t>precisely profile </a:t>
            </a:r>
            <a:r>
              <a:rPr lang="en-US" sz="2000" dirty="0"/>
              <a:t>which operation was the </a:t>
            </a:r>
            <a:r>
              <a:rPr lang="en-US" sz="2000" dirty="0" err="1"/>
              <a:t>bottlenech</a:t>
            </a:r>
            <a:r>
              <a:rPr lang="en-US" sz="2000" dirty="0"/>
              <a:t> of the classification. That is why it was </a:t>
            </a:r>
            <a:r>
              <a:rPr lang="en-US" sz="2000" dirty="0" smtClean="0"/>
              <a:t>discovered that </a:t>
            </a:r>
            <a:r>
              <a:rPr lang="en-US" sz="2000" dirty="0"/>
              <a:t>the 2D image convolution take more than 99% of the classification time.</a:t>
            </a:r>
            <a:endParaRPr lang="en-US" sz="2000" dirty="0" smtClean="0"/>
          </a:p>
          <a:p>
            <a:endParaRPr lang="en-US" sz="2000" dirty="0" smtClean="0"/>
          </a:p>
        </p:txBody>
      </p:sp>
    </p:spTree>
    <p:extLst>
      <p:ext uri="{BB962C8B-B14F-4D97-AF65-F5344CB8AC3E}">
        <p14:creationId xmlns:p14="http://schemas.microsoft.com/office/powerpoint/2010/main" val="1906388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2471791" y="3419480"/>
            <a:ext cx="7248417" cy="1546500"/>
          </a:xfrm>
          <a:prstGeom prst="rect">
            <a:avLst/>
          </a:prstGeom>
          <a:noFill/>
        </p:spPr>
        <p:txBody>
          <a:bodyPr spcFirstLastPara="1" wrap="square" lIns="91425" tIns="91425" rIns="91425" bIns="91425" anchor="ctr" anchorCtr="0">
            <a:noAutofit/>
          </a:bodyPr>
          <a:lstStyle/>
          <a:p>
            <a:r>
              <a:rPr lang="en-US" sz="6000" b="1" dirty="0" smtClean="0">
                <a:solidFill>
                  <a:srgbClr val="222222"/>
                </a:solidFill>
                <a:latin typeface="Raleway"/>
                <a:ea typeface="Raleway"/>
                <a:cs typeface="Raleway"/>
                <a:sym typeface="Raleway"/>
              </a:rPr>
              <a:t>Implement Result</a:t>
            </a:r>
            <a:endParaRPr lang="en-US" sz="6000" b="1" dirty="0">
              <a:solidFill>
                <a:srgbClr val="222222"/>
              </a:solidFill>
              <a:latin typeface="Raleway"/>
              <a:ea typeface="Raleway"/>
              <a:cs typeface="Raleway"/>
              <a:sym typeface="Raleway"/>
            </a:endParaRP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62</a:t>
            </a:fld>
            <a:endParaRPr/>
          </a:p>
        </p:txBody>
      </p:sp>
    </p:spTree>
    <p:extLst>
      <p:ext uri="{BB962C8B-B14F-4D97-AF65-F5344CB8AC3E}">
        <p14:creationId xmlns:p14="http://schemas.microsoft.com/office/powerpoint/2010/main" val="819497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smtClean="0"/>
              <a:t>Results</a:t>
            </a:r>
            <a:endParaRPr lang="en-US"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63</a:t>
            </a:fld>
            <a:endParaRPr/>
          </a:p>
        </p:txBody>
      </p:sp>
      <p:sp>
        <p:nvSpPr>
          <p:cNvPr id="7" name="Text Placeholder 1"/>
          <p:cNvSpPr>
            <a:spLocks noGrp="1"/>
          </p:cNvSpPr>
          <p:nvPr>
            <p:ph type="body" idx="1"/>
          </p:nvPr>
        </p:nvSpPr>
        <p:spPr>
          <a:xfrm>
            <a:off x="737125" y="1673184"/>
            <a:ext cx="11266449" cy="4781415"/>
          </a:xfrm>
        </p:spPr>
        <p:txBody>
          <a:bodyPr/>
          <a:lstStyle/>
          <a:p>
            <a:r>
              <a:rPr lang="en-US" sz="2000" dirty="0"/>
              <a:t>Made the quantization </a:t>
            </a:r>
            <a:r>
              <a:rPr lang="en-US" sz="2000" dirty="0" smtClean="0"/>
              <a:t>analysis</a:t>
            </a:r>
          </a:p>
          <a:p>
            <a:pPr lvl="1"/>
            <a:r>
              <a:rPr lang="en-US" sz="2000" dirty="0"/>
              <a:t>Generated coefficients with different quantization levels and executed the algorithm </a:t>
            </a:r>
            <a:r>
              <a:rPr lang="en-US" sz="2000" dirty="0" smtClean="0"/>
              <a:t>with “flattening </a:t>
            </a:r>
            <a:r>
              <a:rPr lang="en-US" sz="2000" dirty="0"/>
              <a:t>functions” to simulate the DSP behaviors. Then compared the </a:t>
            </a:r>
            <a:r>
              <a:rPr lang="en-US" sz="2000" dirty="0" smtClean="0"/>
              <a:t>generated classification </a:t>
            </a:r>
            <a:r>
              <a:rPr lang="en-US" sz="2000" dirty="0"/>
              <a:t>errors in comparison to the “not quantized/flattened” coefficient solutions.</a:t>
            </a:r>
          </a:p>
          <a:p>
            <a:r>
              <a:rPr lang="en-US" sz="2000" dirty="0"/>
              <a:t>Reviewed different accelerator architectures</a:t>
            </a:r>
            <a:r>
              <a:rPr lang="en-US" sz="2000" dirty="0" smtClean="0"/>
              <a:t>.</a:t>
            </a:r>
          </a:p>
          <a:p>
            <a:pPr lvl="1"/>
            <a:r>
              <a:rPr lang="en-US" sz="2000" dirty="0"/>
              <a:t>During the project, multiple designs of convolution acceleration has been reviewed and the </a:t>
            </a:r>
            <a:r>
              <a:rPr lang="en-US" sz="2000" dirty="0" smtClean="0"/>
              <a:t>solutions appropriate </a:t>
            </a:r>
            <a:r>
              <a:rPr lang="en-US" sz="2000" dirty="0"/>
              <a:t>to the platform, the CNN and the level of complexity for the semester project has </a:t>
            </a:r>
            <a:r>
              <a:rPr lang="en-US" sz="2000" dirty="0" smtClean="0"/>
              <a:t>been chosen</a:t>
            </a:r>
            <a:r>
              <a:rPr lang="en-US" sz="2000" dirty="0"/>
              <a:t>.</a:t>
            </a:r>
          </a:p>
          <a:p>
            <a:r>
              <a:rPr lang="en-US" sz="2000" dirty="0"/>
              <a:t>Implemented and reviewed simple Solution 1</a:t>
            </a:r>
          </a:p>
          <a:p>
            <a:r>
              <a:rPr lang="en-US" sz="2000" dirty="0"/>
              <a:t>Implemented and reviewed Solution 2</a:t>
            </a:r>
          </a:p>
          <a:p>
            <a:r>
              <a:rPr lang="en-US" sz="2000" dirty="0"/>
              <a:t>Python Software to Generate the Constants in *.h file</a:t>
            </a:r>
          </a:p>
          <a:p>
            <a:endParaRPr lang="en-US" sz="2000" dirty="0" smtClean="0"/>
          </a:p>
        </p:txBody>
      </p:sp>
    </p:spTree>
    <p:extLst>
      <p:ext uri="{BB962C8B-B14F-4D97-AF65-F5344CB8AC3E}">
        <p14:creationId xmlns:p14="http://schemas.microsoft.com/office/powerpoint/2010/main" val="1137710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741047" y="742400"/>
            <a:ext cx="6709906" cy="637200"/>
          </a:xfrm>
          <a:prstGeom prst="rect">
            <a:avLst/>
          </a:prstGeom>
        </p:spPr>
        <p:txBody>
          <a:bodyPr spcFirstLastPara="1" wrap="square" lIns="91425" tIns="91425" rIns="91425" bIns="91425" anchor="ctr" anchorCtr="0">
            <a:noAutofit/>
          </a:bodyPr>
          <a:lstStyle/>
          <a:p>
            <a:r>
              <a:rPr lang="en-US" sz="4000" dirty="0" smtClean="0"/>
              <a:t>Research paper</a:t>
            </a:r>
            <a:endParaRPr lang="en-US"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64</a:t>
            </a:fld>
            <a:endParaRPr/>
          </a:p>
        </p:txBody>
      </p:sp>
      <p:sp>
        <p:nvSpPr>
          <p:cNvPr id="7" name="Text Placeholder 1"/>
          <p:cNvSpPr>
            <a:spLocks noGrp="1"/>
          </p:cNvSpPr>
          <p:nvPr>
            <p:ph type="body" idx="1"/>
          </p:nvPr>
        </p:nvSpPr>
        <p:spPr>
          <a:xfrm>
            <a:off x="737125" y="1673184"/>
            <a:ext cx="11266449" cy="4781415"/>
          </a:xfrm>
        </p:spPr>
        <p:txBody>
          <a:bodyPr/>
          <a:lstStyle/>
          <a:p>
            <a:r>
              <a:rPr lang="en-US" sz="2000" b="1" dirty="0" err="1"/>
              <a:t>Hanh</a:t>
            </a:r>
            <a:r>
              <a:rPr lang="en-US" sz="2000" b="1" dirty="0"/>
              <a:t> Phan-Xuan, </a:t>
            </a:r>
            <a:r>
              <a:rPr lang="en-US" sz="2000" b="1" dirty="0" err="1" smtClean="0"/>
              <a:t>Thuong</a:t>
            </a:r>
            <a:r>
              <a:rPr lang="en-US" sz="2000" b="1" dirty="0" smtClean="0"/>
              <a:t> Le-Tien, </a:t>
            </a:r>
            <a:r>
              <a:rPr lang="en-US" sz="2000" b="1" dirty="0"/>
              <a:t>Sy </a:t>
            </a:r>
            <a:r>
              <a:rPr lang="en-US" sz="2000" b="1" dirty="0" smtClean="0"/>
              <a:t>Nguyen-Tan</a:t>
            </a:r>
            <a:r>
              <a:rPr lang="en-US" sz="2000" dirty="0" smtClean="0"/>
              <a:t> </a:t>
            </a:r>
            <a:r>
              <a:rPr lang="en-US" sz="2000" dirty="0"/>
              <a:t>(2019). </a:t>
            </a:r>
            <a:r>
              <a:rPr lang="en-US" sz="2000" i="1" dirty="0"/>
              <a:t>FPGA Platform applied for </a:t>
            </a:r>
            <a:r>
              <a:rPr lang="en-US" sz="2000" i="1" dirty="0" smtClean="0"/>
              <a:t>Facial Expression </a:t>
            </a:r>
            <a:r>
              <a:rPr lang="en-US" sz="2000" i="1" dirty="0"/>
              <a:t>Recognition System using CNNs</a:t>
            </a:r>
            <a:r>
              <a:rPr lang="en-US" sz="2000" dirty="0" smtClean="0"/>
              <a:t>.</a:t>
            </a:r>
          </a:p>
          <a:p>
            <a:r>
              <a:rPr lang="en-US" sz="2000" dirty="0" smtClean="0"/>
              <a:t>This work was accepted for oral presentation and published in  </a:t>
            </a:r>
            <a:r>
              <a:rPr lang="en-US" sz="2000" b="1" dirty="0" smtClean="0"/>
              <a:t>The </a:t>
            </a:r>
            <a:r>
              <a:rPr lang="en-US" sz="2000" b="1" dirty="0"/>
              <a:t>2nd International Conference on Emerging Data </a:t>
            </a:r>
            <a:r>
              <a:rPr lang="en-US" sz="2000" b="1" dirty="0" smtClean="0"/>
              <a:t>and Industry </a:t>
            </a:r>
            <a:r>
              <a:rPr lang="en-US" sz="2000" b="1" dirty="0"/>
              <a:t>4.0 (EDI40 </a:t>
            </a:r>
            <a:r>
              <a:rPr lang="en-US" sz="2000" b="1" dirty="0" smtClean="0"/>
              <a:t>2019)</a:t>
            </a:r>
            <a:r>
              <a:rPr lang="en-US" sz="2000" dirty="0"/>
              <a:t> </a:t>
            </a:r>
            <a:r>
              <a:rPr lang="en-US" sz="2000" dirty="0" smtClean="0"/>
              <a:t>in Belgium.</a:t>
            </a:r>
          </a:p>
          <a:p>
            <a:r>
              <a:rPr lang="en-US" sz="2000" dirty="0" smtClean="0"/>
              <a:t>Beside Elsevier publisher also selected </a:t>
            </a:r>
            <a:r>
              <a:rPr lang="en-US" sz="2000" dirty="0"/>
              <a:t>this work to publish on  </a:t>
            </a:r>
            <a:r>
              <a:rPr lang="en-US" sz="2000" dirty="0" smtClean="0"/>
              <a:t>“</a:t>
            </a:r>
            <a:r>
              <a:rPr lang="en-US" sz="2000" i="1" dirty="0" smtClean="0"/>
              <a:t>The </a:t>
            </a:r>
            <a:r>
              <a:rPr lang="en-US" sz="2000" i="1" dirty="0"/>
              <a:t>2nd International Conference on Emerging Data </a:t>
            </a:r>
            <a:r>
              <a:rPr lang="en-US" sz="2000" i="1" dirty="0" smtClean="0"/>
              <a:t>and Industry </a:t>
            </a:r>
            <a:r>
              <a:rPr lang="en-US" sz="2000" i="1" dirty="0"/>
              <a:t>4.0 (EDI40 2019) </a:t>
            </a:r>
            <a:r>
              <a:rPr lang="en-US" sz="2000" i="1" dirty="0" smtClean="0"/>
              <a:t>/</a:t>
            </a:r>
            <a:r>
              <a:rPr lang="en-US" sz="2000" i="1" dirty="0" err="1" smtClean="0"/>
              <a:t>A</a:t>
            </a:r>
            <a:r>
              <a:rPr lang="en-US" sz="2000" i="1" dirty="0" err="1"/>
              <a:t>liated</a:t>
            </a:r>
            <a:r>
              <a:rPr lang="en-US" sz="2000" i="1" dirty="0"/>
              <a:t> </a:t>
            </a:r>
            <a:r>
              <a:rPr lang="en-US" sz="2000" i="1" dirty="0" smtClean="0"/>
              <a:t>Workshops”,</a:t>
            </a:r>
            <a:r>
              <a:rPr lang="en-US" sz="2000" dirty="0" smtClean="0"/>
              <a:t> </a:t>
            </a:r>
            <a:r>
              <a:rPr lang="en-US" sz="2000" b="1" dirty="0"/>
              <a:t>Procedia Computer </a:t>
            </a:r>
            <a:r>
              <a:rPr lang="en-US" sz="2000" b="1" dirty="0" smtClean="0"/>
              <a:t>Science</a:t>
            </a:r>
            <a:r>
              <a:rPr lang="en-US" sz="2000" dirty="0" smtClean="0"/>
              <a:t>, ISSN= 1877-0509</a:t>
            </a:r>
            <a:r>
              <a:rPr lang="en-US" sz="2000" dirty="0"/>
              <a:t>, Vol. 151, pp. 651-658. Indexed by </a:t>
            </a:r>
            <a:r>
              <a:rPr lang="en-US" sz="2000" dirty="0" err="1"/>
              <a:t>Scimago</a:t>
            </a:r>
            <a:r>
              <a:rPr lang="en-US" sz="2000" dirty="0"/>
              <a:t>.</a:t>
            </a:r>
            <a:endParaRPr lang="en-US" sz="2000" dirty="0" smtClean="0"/>
          </a:p>
          <a:p>
            <a:endParaRPr lang="en-US" sz="2000" dirty="0" smtClean="0"/>
          </a:p>
        </p:txBody>
      </p:sp>
    </p:spTree>
    <p:extLst>
      <p:ext uri="{BB962C8B-B14F-4D97-AF65-F5344CB8AC3E}">
        <p14:creationId xmlns:p14="http://schemas.microsoft.com/office/powerpoint/2010/main" val="2881703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2471791" y="3419480"/>
            <a:ext cx="7248417" cy="1546500"/>
          </a:xfrm>
          <a:prstGeom prst="rect">
            <a:avLst/>
          </a:prstGeom>
          <a:noFill/>
        </p:spPr>
        <p:txBody>
          <a:bodyPr spcFirstLastPara="1" wrap="square" lIns="91425" tIns="91425" rIns="91425" bIns="91425" anchor="ctr" anchorCtr="0">
            <a:noAutofit/>
          </a:bodyPr>
          <a:lstStyle/>
          <a:p>
            <a:r>
              <a:rPr lang="en-US" sz="6000" b="1" dirty="0" smtClean="0">
                <a:solidFill>
                  <a:srgbClr val="222222"/>
                </a:solidFill>
                <a:latin typeface="Raleway"/>
                <a:ea typeface="Raleway"/>
                <a:cs typeface="Raleway"/>
                <a:sym typeface="Raleway"/>
              </a:rPr>
              <a:t>Conclusion</a:t>
            </a:r>
            <a:endParaRPr lang="en-US" sz="6000" b="1" dirty="0">
              <a:solidFill>
                <a:srgbClr val="222222"/>
              </a:solidFill>
              <a:latin typeface="Raleway"/>
              <a:ea typeface="Raleway"/>
              <a:cs typeface="Raleway"/>
              <a:sym typeface="Raleway"/>
            </a:endParaRP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65</a:t>
            </a:fld>
            <a:endParaRPr/>
          </a:p>
        </p:txBody>
      </p:sp>
    </p:spTree>
    <p:extLst>
      <p:ext uri="{BB962C8B-B14F-4D97-AF65-F5344CB8AC3E}">
        <p14:creationId xmlns:p14="http://schemas.microsoft.com/office/powerpoint/2010/main" val="276708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2448474" y="742400"/>
            <a:ext cx="7295051" cy="637200"/>
          </a:xfrm>
          <a:prstGeom prst="rect">
            <a:avLst/>
          </a:prstGeom>
        </p:spPr>
        <p:txBody>
          <a:bodyPr spcFirstLastPara="1" wrap="square" lIns="91425" tIns="91425" rIns="91425" bIns="91425" anchor="ctr" anchorCtr="0">
            <a:noAutofit/>
          </a:bodyPr>
          <a:lstStyle/>
          <a:p>
            <a:r>
              <a:rPr lang="en-US" sz="4000" dirty="0"/>
              <a:t>Challenges </a:t>
            </a:r>
            <a:r>
              <a:rPr lang="en-US" sz="4000" dirty="0" smtClean="0"/>
              <a:t>and future work</a:t>
            </a:r>
            <a:endParaRPr lang="en-US"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66</a:t>
            </a:fld>
            <a:endParaRPr/>
          </a:p>
        </p:txBody>
      </p:sp>
      <p:sp>
        <p:nvSpPr>
          <p:cNvPr id="7" name="Text Placeholder 1"/>
          <p:cNvSpPr>
            <a:spLocks noGrp="1"/>
          </p:cNvSpPr>
          <p:nvPr>
            <p:ph type="body" idx="1"/>
          </p:nvPr>
        </p:nvSpPr>
        <p:spPr>
          <a:xfrm>
            <a:off x="737125" y="1673184"/>
            <a:ext cx="11266449" cy="4781415"/>
          </a:xfrm>
        </p:spPr>
        <p:txBody>
          <a:bodyPr/>
          <a:lstStyle/>
          <a:p>
            <a:r>
              <a:rPr lang="en-US" sz="2000" b="1" dirty="0" smtClean="0"/>
              <a:t> Implement Max Pooling in hardware</a:t>
            </a:r>
          </a:p>
          <a:p>
            <a:pPr marL="533400" lvl="1" indent="0">
              <a:buNone/>
            </a:pPr>
            <a:r>
              <a:rPr lang="en-US" sz="2000" dirty="0" smtClean="0">
                <a:sym typeface="Wingdings" panose="05000000000000000000" pitchFamily="2" charset="2"/>
              </a:rPr>
              <a:t>If I can reduce the bottleneck of </a:t>
            </a:r>
            <a:r>
              <a:rPr lang="en-US" sz="2000" dirty="0" err="1" smtClean="0">
                <a:sym typeface="Wingdings" panose="05000000000000000000" pitchFamily="2" charset="2"/>
              </a:rPr>
              <a:t>MaxPooling</a:t>
            </a:r>
            <a:r>
              <a:rPr lang="en-US" sz="2000" dirty="0" smtClean="0">
                <a:sym typeface="Wingdings" panose="05000000000000000000" pitchFamily="2" charset="2"/>
              </a:rPr>
              <a:t> (implement it in hardware), the acceleration results can be obtained much faster, i.e. at least every ~3ms.</a:t>
            </a:r>
            <a:endParaRPr lang="en-US" sz="2000" dirty="0" smtClean="0"/>
          </a:p>
          <a:p>
            <a:r>
              <a:rPr lang="en-US" sz="2000" b="1" dirty="0" smtClean="0"/>
              <a:t>Make </a:t>
            </a:r>
            <a:r>
              <a:rPr lang="en-US" sz="2000" b="1" dirty="0"/>
              <a:t>4x4 kernels pixel shifting </a:t>
            </a:r>
            <a:r>
              <a:rPr lang="en-US" sz="2000" b="1" dirty="0" smtClean="0"/>
              <a:t>logic</a:t>
            </a:r>
          </a:p>
          <a:p>
            <a:pPr lvl="1"/>
            <a:r>
              <a:rPr lang="en-US" sz="2000" dirty="0"/>
              <a:t>Currently the pixel </a:t>
            </a:r>
            <a:r>
              <a:rPr lang="en-US" sz="2000" dirty="0" err="1"/>
              <a:t>shjifting</a:t>
            </a:r>
            <a:r>
              <a:rPr lang="en-US" sz="2000" dirty="0"/>
              <a:t> logic is working only for 8x8 kernels and 4x4 kernels are padded by 0’s and treated as 8x8 kernels. The number of computations required for computing 4x4 kernels is much smaller (single block result in 16 not 64 cycles) </a:t>
            </a:r>
          </a:p>
          <a:p>
            <a:pPr marL="533400" lvl="1" indent="0">
              <a:buNone/>
            </a:pPr>
            <a:r>
              <a:rPr lang="en-US" sz="2000" dirty="0">
                <a:sym typeface="Wingdings" panose="05000000000000000000" pitchFamily="2" charset="2"/>
              </a:rPr>
              <a:t>the obtained acceleration could be up to 8 times faster for </a:t>
            </a:r>
            <a:r>
              <a:rPr lang="en-US" sz="2000" dirty="0" smtClean="0">
                <a:sym typeface="Wingdings" panose="05000000000000000000" pitchFamily="2" charset="2"/>
              </a:rPr>
              <a:t>L4-L6</a:t>
            </a:r>
            <a:endParaRPr lang="en-US" sz="2000" b="1" dirty="0" smtClean="0"/>
          </a:p>
          <a:p>
            <a:r>
              <a:rPr lang="en-US" sz="2000" b="1" dirty="0" smtClean="0"/>
              <a:t>Improve the model accuracy</a:t>
            </a:r>
          </a:p>
        </p:txBody>
      </p:sp>
    </p:spTree>
    <p:extLst>
      <p:ext uri="{BB962C8B-B14F-4D97-AF65-F5344CB8AC3E}">
        <p14:creationId xmlns:p14="http://schemas.microsoft.com/office/powerpoint/2010/main" val="1804994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References</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67</a:t>
            </a:fld>
            <a:endParaRPr/>
          </a:p>
        </p:txBody>
      </p:sp>
      <p:sp>
        <p:nvSpPr>
          <p:cNvPr id="13" name="Google Shape;108;p17"/>
          <p:cNvSpPr txBox="1">
            <a:spLocks noGrp="1"/>
          </p:cNvSpPr>
          <p:nvPr>
            <p:ph type="body" idx="1"/>
          </p:nvPr>
        </p:nvSpPr>
        <p:spPr>
          <a:xfrm>
            <a:off x="1205517" y="1736539"/>
            <a:ext cx="9778434" cy="4717110"/>
          </a:xfrm>
          <a:prstGeom prst="rect">
            <a:avLst/>
          </a:prstGeom>
        </p:spPr>
        <p:txBody>
          <a:bodyPr spcFirstLastPara="1" wrap="square" lIns="91425" tIns="91425" rIns="91425" bIns="91425" anchor="t" anchorCtr="0">
            <a:noAutofit/>
          </a:bodyPr>
          <a:lstStyle/>
          <a:p>
            <a:pPr>
              <a:spcBef>
                <a:spcPts val="0"/>
              </a:spcBef>
            </a:pPr>
            <a:r>
              <a:rPr lang="en-US" sz="1600" b="1" dirty="0" smtClean="0"/>
              <a:t>D</a:t>
            </a:r>
            <a:r>
              <a:rPr lang="en-US" sz="1600" dirty="0" smtClean="0"/>
              <a:t>. </a:t>
            </a:r>
            <a:r>
              <a:rPr lang="en-US" sz="1600" b="1" dirty="0" err="1" smtClean="0"/>
              <a:t>Ververidis</a:t>
            </a:r>
            <a:r>
              <a:rPr lang="en-US" sz="1600" dirty="0" smtClean="0"/>
              <a:t>, and </a:t>
            </a:r>
            <a:r>
              <a:rPr lang="en-US" sz="1600" b="1" dirty="0" smtClean="0"/>
              <a:t>C. </a:t>
            </a:r>
            <a:r>
              <a:rPr lang="en-US" sz="1600" b="1" dirty="0" err="1" smtClean="0"/>
              <a:t>Kotropoulos</a:t>
            </a:r>
            <a:r>
              <a:rPr lang="en-US" sz="1600" dirty="0" smtClean="0"/>
              <a:t>. (2004) "</a:t>
            </a:r>
            <a:r>
              <a:rPr lang="en-US" sz="1600" i="1" dirty="0" smtClean="0"/>
              <a:t>Automatic speech classification to five emotional states based on gender information </a:t>
            </a:r>
            <a:r>
              <a:rPr lang="en-US" sz="1600" dirty="0" smtClean="0"/>
              <a:t>" Proceedings of the EUSIPCO2004 Conference, Austria: 341-344.</a:t>
            </a:r>
          </a:p>
          <a:p>
            <a:pPr marL="76200" indent="0">
              <a:spcBef>
                <a:spcPts val="0"/>
              </a:spcBef>
              <a:buNone/>
            </a:pPr>
            <a:endParaRPr lang="en-US" sz="1600" dirty="0" smtClean="0"/>
          </a:p>
          <a:p>
            <a:pPr>
              <a:spcBef>
                <a:spcPts val="0"/>
              </a:spcBef>
            </a:pPr>
            <a:r>
              <a:rPr lang="en-US" sz="1600" b="1" dirty="0" smtClean="0"/>
              <a:t>Cowie, R., Douglas-Cowie, E., </a:t>
            </a:r>
            <a:r>
              <a:rPr lang="en-US" sz="1600" b="1" dirty="0" err="1" smtClean="0"/>
              <a:t>Tsapatsoulis</a:t>
            </a:r>
            <a:r>
              <a:rPr lang="en-US" sz="1600" b="1" dirty="0" smtClean="0"/>
              <a:t>, N., </a:t>
            </a:r>
            <a:r>
              <a:rPr lang="en-US" sz="1600" b="1" dirty="0" err="1" smtClean="0"/>
              <a:t>Votsis</a:t>
            </a:r>
            <a:r>
              <a:rPr lang="en-US" sz="1600" b="1" dirty="0" smtClean="0"/>
              <a:t>, G., </a:t>
            </a:r>
            <a:r>
              <a:rPr lang="en-US" sz="1600" b="1" dirty="0" err="1" smtClean="0"/>
              <a:t>Kollias</a:t>
            </a:r>
            <a:r>
              <a:rPr lang="en-US" sz="1600" b="1" dirty="0" smtClean="0"/>
              <a:t>, S., </a:t>
            </a:r>
            <a:r>
              <a:rPr lang="en-US" sz="1600" b="1" dirty="0" err="1" smtClean="0"/>
              <a:t>Fellenz</a:t>
            </a:r>
            <a:r>
              <a:rPr lang="en-US" sz="1600" b="1" dirty="0" smtClean="0"/>
              <a:t>, W., and Taylor</a:t>
            </a:r>
            <a:r>
              <a:rPr lang="en-US" sz="1600" dirty="0" smtClean="0"/>
              <a:t>. (2001) "</a:t>
            </a:r>
            <a:r>
              <a:rPr lang="en-US" sz="1600" i="1" dirty="0" smtClean="0"/>
              <a:t>Emotion recognition in human computer interaction</a:t>
            </a:r>
            <a:r>
              <a:rPr lang="en-US" sz="1600" dirty="0" smtClean="0"/>
              <a:t> " IEEE Signal Processing magazine, Vol. 18, No. 1: 32-80.</a:t>
            </a:r>
          </a:p>
          <a:p>
            <a:pPr marL="76200" indent="0">
              <a:spcBef>
                <a:spcPts val="0"/>
              </a:spcBef>
              <a:buNone/>
            </a:pPr>
            <a:endParaRPr lang="en-US" sz="1600" dirty="0" smtClean="0"/>
          </a:p>
          <a:p>
            <a:pPr>
              <a:spcBef>
                <a:spcPts val="0"/>
              </a:spcBef>
            </a:pPr>
            <a:r>
              <a:rPr lang="en-US" sz="1600" b="1" dirty="0" smtClean="0"/>
              <a:t>Yann </a:t>
            </a:r>
            <a:r>
              <a:rPr lang="en-US" sz="1600" b="1" dirty="0" err="1" smtClean="0"/>
              <a:t>LeCun</a:t>
            </a:r>
            <a:r>
              <a:rPr lang="en-US" sz="1600" b="1" dirty="0" smtClean="0"/>
              <a:t>, </a:t>
            </a:r>
            <a:r>
              <a:rPr lang="en-US" sz="1600" b="1" dirty="0" err="1" smtClean="0"/>
              <a:t>Yoshua</a:t>
            </a:r>
            <a:r>
              <a:rPr lang="en-US" sz="1600" b="1" dirty="0" smtClean="0"/>
              <a:t> </a:t>
            </a:r>
            <a:r>
              <a:rPr lang="en-US" sz="1600" b="1" dirty="0" err="1" smtClean="0"/>
              <a:t>Bengio</a:t>
            </a:r>
            <a:r>
              <a:rPr lang="en-US" sz="1600" b="1" dirty="0" smtClean="0"/>
              <a:t>, and </a:t>
            </a:r>
            <a:r>
              <a:rPr lang="en-US" sz="1600" b="1" dirty="0" err="1" smtClean="0"/>
              <a:t>Georey</a:t>
            </a:r>
            <a:r>
              <a:rPr lang="en-US" sz="1600" b="1" dirty="0" smtClean="0"/>
              <a:t> Hinton</a:t>
            </a:r>
            <a:r>
              <a:rPr lang="en-US" sz="1600" dirty="0" smtClean="0"/>
              <a:t>. (2015) “</a:t>
            </a:r>
            <a:r>
              <a:rPr lang="en-US" sz="1600" i="1" dirty="0" smtClean="0"/>
              <a:t>Deep learning</a:t>
            </a:r>
            <a:r>
              <a:rPr lang="en-US" sz="1600" dirty="0" smtClean="0"/>
              <a:t>.” Nature. Vol.521: </a:t>
            </a:r>
            <a:r>
              <a:rPr lang="en-US" sz="1600" dirty="0" err="1" smtClean="0"/>
              <a:t>doi</a:t>
            </a:r>
            <a:r>
              <a:rPr lang="en-US" sz="1600" dirty="0" smtClean="0"/>
              <a:t> 10.1038/nature14539. </a:t>
            </a:r>
          </a:p>
          <a:p>
            <a:pPr marL="76200" indent="0">
              <a:spcBef>
                <a:spcPts val="0"/>
              </a:spcBef>
              <a:buNone/>
            </a:pPr>
            <a:endParaRPr lang="en-US" sz="1600" dirty="0" smtClean="0"/>
          </a:p>
          <a:p>
            <a:pPr>
              <a:spcBef>
                <a:spcPts val="0"/>
              </a:spcBef>
            </a:pPr>
            <a:r>
              <a:rPr lang="en-US" sz="1600" b="1" dirty="0" smtClean="0"/>
              <a:t>Amine Horseman</a:t>
            </a:r>
            <a:r>
              <a:rPr lang="en-US" sz="1600" dirty="0" smtClean="0"/>
              <a:t>. (2007) "</a:t>
            </a:r>
            <a:r>
              <a:rPr lang="en-US" sz="1600" i="1" dirty="0" smtClean="0"/>
              <a:t>SVM for Facial Expression Recognition.</a:t>
            </a:r>
            <a:r>
              <a:rPr lang="en-US" sz="1600" dirty="0" smtClean="0"/>
              <a:t>" A demonstrate project using SVM.: </a:t>
            </a:r>
            <a:r>
              <a:rPr lang="en-US" sz="1600" dirty="0" smtClean="0">
                <a:hlinkClick r:id="rId3"/>
              </a:rPr>
              <a:t>https://github.com/amineHorseman/facial-expression-recognition-svm/commit/aecd525367f6d77e5d274de7c6f0166d5bfa4bb9</a:t>
            </a:r>
            <a:r>
              <a:rPr lang="en-US" sz="1600" dirty="0" smtClean="0"/>
              <a:t>.</a:t>
            </a:r>
          </a:p>
          <a:p>
            <a:pPr marL="76200" indent="0">
              <a:spcBef>
                <a:spcPts val="0"/>
              </a:spcBef>
              <a:buNone/>
            </a:pPr>
            <a:endParaRPr lang="en-US" sz="1600" dirty="0" smtClean="0"/>
          </a:p>
          <a:p>
            <a:pPr>
              <a:spcBef>
                <a:spcPts val="0"/>
              </a:spcBef>
            </a:pPr>
            <a:r>
              <a:rPr lang="en-US" sz="1600" b="1" dirty="0" err="1" smtClean="0"/>
              <a:t>Shima</a:t>
            </a:r>
            <a:r>
              <a:rPr lang="en-US" sz="1600" b="1" dirty="0" smtClean="0"/>
              <a:t> A., Azar F</a:t>
            </a:r>
            <a:r>
              <a:rPr lang="en-US" sz="1600" dirty="0" smtClean="0"/>
              <a:t>. (2016) “</a:t>
            </a:r>
            <a:r>
              <a:rPr lang="en-US" sz="1600" i="1" dirty="0" smtClean="0"/>
              <a:t>Convolutional Neural Networks for Facial Expression Recognition</a:t>
            </a:r>
            <a:r>
              <a:rPr lang="en-US" sz="1600" dirty="0" smtClean="0"/>
              <a:t>.” Proceedings of the Stanford University report.: 3-4. http://cs231n.stanford.edu/reports/2016/pdfs/005_Report.pdf.</a:t>
            </a:r>
          </a:p>
        </p:txBody>
      </p:sp>
    </p:spTree>
    <p:extLst>
      <p:ext uri="{BB962C8B-B14F-4D97-AF65-F5344CB8AC3E}">
        <p14:creationId xmlns:p14="http://schemas.microsoft.com/office/powerpoint/2010/main" val="194585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68</a:t>
            </a:fld>
            <a:endParaRPr lang="en"/>
          </a:p>
        </p:txBody>
      </p:sp>
      <p:sp>
        <p:nvSpPr>
          <p:cNvPr id="5" name="Google Shape;74;p13"/>
          <p:cNvSpPr txBox="1">
            <a:spLocks/>
          </p:cNvSpPr>
          <p:nvPr/>
        </p:nvSpPr>
        <p:spPr>
          <a:xfrm>
            <a:off x="3055435" y="743350"/>
            <a:ext cx="6133170" cy="637200"/>
          </a:xfrm>
          <a:prstGeom prst="rect">
            <a:avLst/>
          </a:prstGeom>
          <a:solidFill>
            <a:srgbClr val="22222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1pPr>
            <a:lvl2pPr marR="0" lvl="1"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2pPr>
            <a:lvl3pPr marR="0" lvl="2"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3pPr>
            <a:lvl4pPr marR="0" lvl="3"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4pPr>
            <a:lvl5pPr marR="0" lvl="4"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5pPr>
            <a:lvl6pPr marR="0" lvl="5"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6pPr>
            <a:lvl7pPr marR="0" lvl="6"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7pPr>
            <a:lvl8pPr marR="0" lvl="7"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8pPr>
            <a:lvl9pPr marR="0" lvl="8" algn="ctr" rtl="0">
              <a:lnSpc>
                <a:spcPct val="100000"/>
              </a:lnSpc>
              <a:spcBef>
                <a:spcPts val="0"/>
              </a:spcBef>
              <a:spcAft>
                <a:spcPts val="0"/>
              </a:spcAft>
              <a:buClr>
                <a:srgbClr val="FFFFFF"/>
              </a:buClr>
              <a:buSzPts val="1600"/>
              <a:buFont typeface="Merriweather"/>
              <a:buNone/>
              <a:defRPr sz="1600" b="0" i="0" u="none" strike="noStrike" cap="none">
                <a:solidFill>
                  <a:srgbClr val="FFFFFF"/>
                </a:solidFill>
                <a:latin typeface="Merriweather"/>
                <a:ea typeface="Merriweather"/>
                <a:cs typeface="Merriweather"/>
                <a:sym typeface="Merriweather"/>
              </a:defRPr>
            </a:lvl9pPr>
          </a:lstStyle>
          <a:p>
            <a:r>
              <a:rPr lang="en-US" sz="4000" dirty="0" smtClean="0"/>
              <a:t>Demo</a:t>
            </a:r>
            <a:endParaRPr lang="en-US" sz="4000" dirty="0"/>
          </a:p>
        </p:txBody>
      </p:sp>
    </p:spTree>
    <p:extLst>
      <p:ext uri="{BB962C8B-B14F-4D97-AF65-F5344CB8AC3E}">
        <p14:creationId xmlns:p14="http://schemas.microsoft.com/office/powerpoint/2010/main" val="3892420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35"/>
          <p:cNvSpPr txBox="1">
            <a:spLocks noGrp="1"/>
          </p:cNvSpPr>
          <p:nvPr>
            <p:ph type="subTitle" idx="4294967295"/>
          </p:nvPr>
        </p:nvSpPr>
        <p:spPr>
          <a:xfrm>
            <a:off x="2799150" y="1957950"/>
            <a:ext cx="6593700" cy="1046400"/>
          </a:xfrm>
          <a:prstGeom prst="rect">
            <a:avLst/>
          </a:prstGeom>
        </p:spPr>
        <p:txBody>
          <a:bodyPr spcFirstLastPara="1" wrap="square" lIns="91425" tIns="91425" rIns="91425" bIns="91425" anchor="t" anchorCtr="0">
            <a:noAutofit/>
          </a:bodyPr>
          <a:lstStyle/>
          <a:p>
            <a:pPr marL="0" indent="0" algn="ctr">
              <a:buNone/>
            </a:pPr>
            <a:r>
              <a:rPr lang="en-US" sz="3600" b="1" dirty="0">
                <a:solidFill>
                  <a:srgbClr val="FFFFFF"/>
                </a:solidFill>
              </a:rPr>
              <a:t>Thank you for your attention!</a:t>
            </a:r>
            <a:endParaRPr sz="3600" b="1" dirty="0">
              <a:solidFill>
                <a:srgbClr val="FFFFFF"/>
              </a:solidFill>
            </a:endParaRPr>
          </a:p>
        </p:txBody>
      </p:sp>
      <p:cxnSp>
        <p:nvCxnSpPr>
          <p:cNvPr id="303" name="Google Shape;303;p35"/>
          <p:cNvCxnSpPr/>
          <p:nvPr/>
        </p:nvCxnSpPr>
        <p:spPr>
          <a:xfrm>
            <a:off x="5451600" y="3429000"/>
            <a:ext cx="1288800" cy="0"/>
          </a:xfrm>
          <a:prstGeom prst="straightConnector1">
            <a:avLst/>
          </a:prstGeom>
          <a:noFill/>
          <a:ln w="9525" cap="flat" cmpd="sng">
            <a:solidFill>
              <a:srgbClr val="F5F1E0"/>
            </a:solidFill>
            <a:prstDash val="solid"/>
            <a:round/>
            <a:headEnd type="none" w="med" len="med"/>
            <a:tailEnd type="none" w="med" len="med"/>
          </a:ln>
        </p:spPr>
      </p:cxnSp>
      <p:sp>
        <p:nvSpPr>
          <p:cNvPr id="304" name="Google Shape;304;p35"/>
          <p:cNvSpPr/>
          <p:nvPr/>
        </p:nvSpPr>
        <p:spPr>
          <a:xfrm>
            <a:off x="6053400" y="3386400"/>
            <a:ext cx="85200" cy="85200"/>
          </a:xfrm>
          <a:prstGeom prst="diamond">
            <a:avLst/>
          </a:prstGeom>
          <a:solidFill>
            <a:srgbClr val="F5F1E0"/>
          </a:solidFill>
          <a:ln>
            <a:noFill/>
          </a:ln>
        </p:spPr>
        <p:txBody>
          <a:bodyPr spcFirstLastPara="1" wrap="square" lIns="91425" tIns="91425" rIns="91425" bIns="91425" anchor="ctr" anchorCtr="0">
            <a:noAutofit/>
          </a:bodyPr>
          <a:lstStyle/>
          <a:p>
            <a:endParaRPr/>
          </a:p>
        </p:txBody>
      </p:sp>
      <p:sp>
        <p:nvSpPr>
          <p:cNvPr id="305" name="Google Shape;305;p35"/>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69</a:t>
            </a:fld>
            <a:endParaRPr/>
          </a:p>
        </p:txBody>
      </p:sp>
      <p:sp>
        <p:nvSpPr>
          <p:cNvPr id="10" name="Google Shape;85;p14"/>
          <p:cNvSpPr txBox="1">
            <a:spLocks/>
          </p:cNvSpPr>
          <p:nvPr/>
        </p:nvSpPr>
        <p:spPr>
          <a:xfrm>
            <a:off x="2209799" y="3826225"/>
            <a:ext cx="7926659" cy="22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600"/>
              </a:spcBef>
              <a:spcAft>
                <a:spcPts val="0"/>
              </a:spcAft>
              <a:buClr>
                <a:srgbClr val="222222"/>
              </a:buClr>
              <a:buSzPts val="2600"/>
              <a:buFont typeface="Raleway"/>
              <a:buChar char="◉"/>
              <a:defRPr sz="2600" b="0" i="0" u="none" strike="noStrike" cap="none">
                <a:solidFill>
                  <a:srgbClr val="222222"/>
                </a:solidFill>
                <a:latin typeface="Raleway"/>
                <a:ea typeface="Raleway"/>
                <a:cs typeface="Raleway"/>
                <a:sym typeface="Raleway"/>
              </a:defRPr>
            </a:lvl1pPr>
            <a:lvl2pPr marL="914400" marR="0" lvl="1" indent="-355600" algn="l" rtl="0">
              <a:lnSpc>
                <a:spcPct val="100000"/>
              </a:lnSpc>
              <a:spcBef>
                <a:spcPts val="0"/>
              </a:spcBef>
              <a:spcAft>
                <a:spcPts val="0"/>
              </a:spcAft>
              <a:buClr>
                <a:srgbClr val="222222"/>
              </a:buClr>
              <a:buSzPts val="2000"/>
              <a:buFont typeface="Raleway"/>
              <a:buChar char="○"/>
              <a:defRPr sz="2000" b="0" i="0" u="none" strike="noStrike" cap="none">
                <a:solidFill>
                  <a:srgbClr val="222222"/>
                </a:solidFill>
                <a:latin typeface="Raleway"/>
                <a:ea typeface="Raleway"/>
                <a:cs typeface="Raleway"/>
                <a:sym typeface="Raleway"/>
              </a:defRPr>
            </a:lvl2pPr>
            <a:lvl3pPr marL="1371600" marR="0" lvl="2" indent="-355600" algn="l" rtl="0">
              <a:lnSpc>
                <a:spcPct val="100000"/>
              </a:lnSpc>
              <a:spcBef>
                <a:spcPts val="0"/>
              </a:spcBef>
              <a:spcAft>
                <a:spcPts val="0"/>
              </a:spcAft>
              <a:buClr>
                <a:srgbClr val="222222"/>
              </a:buClr>
              <a:buSzPts val="2000"/>
              <a:buFont typeface="Raleway"/>
              <a:buChar char="■"/>
              <a:defRPr sz="2000" b="0" i="0" u="none" strike="noStrike" cap="none">
                <a:solidFill>
                  <a:srgbClr val="222222"/>
                </a:solidFill>
                <a:latin typeface="Raleway"/>
                <a:ea typeface="Raleway"/>
                <a:cs typeface="Raleway"/>
                <a:sym typeface="Raleway"/>
              </a:defRPr>
            </a:lvl3pPr>
            <a:lvl4pPr marL="1828800" marR="0" lvl="3"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4pPr>
            <a:lvl5pPr marL="2286000" marR="0" lvl="4"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5pPr>
            <a:lvl6pPr marL="2743200" marR="0" lvl="5"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6pPr>
            <a:lvl7pPr marL="3200400" marR="0" lvl="6"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7pPr>
            <a:lvl8pPr marL="3657600" marR="0" lvl="7"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8pPr>
            <a:lvl9pPr marL="4114800" marR="0" lvl="8" indent="-330200" algn="l" rtl="0">
              <a:lnSpc>
                <a:spcPct val="100000"/>
              </a:lnSpc>
              <a:spcBef>
                <a:spcPts val="0"/>
              </a:spcBef>
              <a:spcAft>
                <a:spcPts val="0"/>
              </a:spcAft>
              <a:buClr>
                <a:srgbClr val="222222"/>
              </a:buClr>
              <a:buSzPts val="1600"/>
              <a:buFont typeface="Raleway"/>
              <a:buChar char="■"/>
              <a:defRPr sz="1600" b="0" i="0" u="none" strike="noStrike" cap="none">
                <a:solidFill>
                  <a:srgbClr val="222222"/>
                </a:solidFill>
                <a:latin typeface="Raleway"/>
                <a:ea typeface="Raleway"/>
                <a:cs typeface="Raleway"/>
                <a:sym typeface="Raleway"/>
              </a:defRPr>
            </a:lvl9pPr>
          </a:lstStyle>
          <a:p>
            <a:pPr marL="0" indent="0" algn="ctr">
              <a:buFont typeface="Raleway"/>
              <a:buNone/>
            </a:pPr>
            <a:r>
              <a:rPr lang="en-US" sz="1800" dirty="0" smtClean="0">
                <a:solidFill>
                  <a:schemeClr val="bg1"/>
                </a:solidFill>
              </a:rPr>
              <a:t>Department of EEE, Ho Chi Minh City University of Technology, Vietnam.</a:t>
            </a:r>
          </a:p>
          <a:p>
            <a:pPr marL="0" indent="0" algn="ctr">
              <a:buFont typeface="Raleway"/>
              <a:buNone/>
            </a:pPr>
            <a:endParaRPr lang="en-US" sz="1800" dirty="0" smtClean="0">
              <a:solidFill>
                <a:schemeClr val="bg1"/>
              </a:solidFill>
            </a:endParaRPr>
          </a:p>
          <a:p>
            <a:pPr marL="0" indent="0" algn="ctr">
              <a:buFont typeface="Raleway"/>
              <a:buNone/>
            </a:pPr>
            <a:r>
              <a:rPr lang="en-US" sz="1800" dirty="0" smtClean="0">
                <a:solidFill>
                  <a:schemeClr val="bg1"/>
                </a:solidFill>
              </a:rPr>
              <a:t>You can find me at:</a:t>
            </a:r>
          </a:p>
          <a:p>
            <a:pPr marL="0" indent="0" algn="ctr">
              <a:buFont typeface="Raleway"/>
              <a:buNone/>
            </a:pPr>
            <a:r>
              <a:rPr lang="en-US" sz="1800" u="sng" dirty="0" smtClean="0">
                <a:solidFill>
                  <a:schemeClr val="accent1"/>
                </a:solidFill>
              </a:rPr>
              <a:t>tansyab1@gmail.com</a:t>
            </a:r>
          </a:p>
          <a:p>
            <a:pPr marL="0" indent="0" algn="ctr">
              <a:buFont typeface="Raleway"/>
              <a:buNone/>
            </a:pPr>
            <a:r>
              <a:rPr lang="en-US" sz="1800" dirty="0" smtClean="0">
                <a:solidFill>
                  <a:schemeClr val="bg1"/>
                </a:solidFill>
              </a:rPr>
              <a:t>Tel.: +84-964-025-859 </a:t>
            </a:r>
            <a:endParaRPr lang="en-US" sz="1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Problem Definition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571357" cy="830997"/>
          </a:xfrm>
          <a:prstGeom prst="rect">
            <a:avLst/>
          </a:prstGeom>
          <a:noFill/>
        </p:spPr>
        <p:txBody>
          <a:bodyPr wrap="square" rtlCol="0">
            <a:spAutoFit/>
          </a:bodyPr>
          <a:lstStyle/>
          <a:p>
            <a:r>
              <a:rPr lang="en-US" sz="1200" dirty="0" smtClean="0">
                <a:latin typeface="Merriweather" panose="020B0604020202020204" charset="0"/>
              </a:rPr>
              <a:t>Source: [3][4] Internet</a:t>
            </a:r>
          </a:p>
          <a:p>
            <a:r>
              <a:rPr lang="en-US" sz="1200" dirty="0">
                <a:latin typeface="Merriweather" panose="020B0604020202020204" charset="0"/>
              </a:rPr>
              <a:t> </a:t>
            </a:r>
            <a:r>
              <a:rPr lang="en-US" sz="1200" dirty="0" smtClean="0">
                <a:latin typeface="Merriweather" panose="020B0604020202020204" charset="0"/>
              </a:rPr>
              <a:t>               [</a:t>
            </a:r>
            <a:r>
              <a:rPr lang="en-US" sz="1200" dirty="0">
                <a:latin typeface="Merriweather" panose="020B0604020202020204" charset="0"/>
              </a:rPr>
              <a:t>5] </a:t>
            </a:r>
            <a:r>
              <a:rPr lang="en-US" sz="1200" dirty="0" smtClean="0">
                <a:latin typeface="Merriweather" panose="020B0604020202020204" charset="0"/>
              </a:rPr>
              <a:t>2016 World Energy Scenarios, </a:t>
            </a:r>
            <a:r>
              <a:rPr lang="en-US" sz="1200" b="1" dirty="0" smtClean="0">
                <a:latin typeface="Merriweather" panose="020B0604020202020204" charset="0"/>
              </a:rPr>
              <a:t>World </a:t>
            </a:r>
            <a:r>
              <a:rPr lang="en-US" sz="1200" b="1" dirty="0">
                <a:latin typeface="Merriweather" panose="020B0604020202020204" charset="0"/>
              </a:rPr>
              <a:t>Energy </a:t>
            </a:r>
            <a:r>
              <a:rPr lang="en-US" sz="1200" b="1" dirty="0" smtClean="0">
                <a:latin typeface="Merriweather" panose="020B0604020202020204" charset="0"/>
              </a:rPr>
              <a:t>Council, </a:t>
            </a:r>
            <a:r>
              <a:rPr lang="en-US" sz="1200" dirty="0" smtClean="0">
                <a:latin typeface="Merriweather" panose="020B0604020202020204" charset="0"/>
                <a:hlinkClick r:id="rId3"/>
              </a:rPr>
              <a:t>https</a:t>
            </a:r>
            <a:r>
              <a:rPr lang="en-US" sz="1200" dirty="0">
                <a:latin typeface="Merriweather" panose="020B0604020202020204" charset="0"/>
                <a:hlinkClick r:id="rId3"/>
              </a:rPr>
              <a:t>://</a:t>
            </a:r>
            <a:r>
              <a:rPr lang="en-US" sz="1200" dirty="0" smtClean="0">
                <a:latin typeface="Merriweather" panose="020B0604020202020204" charset="0"/>
                <a:hlinkClick r:id="rId3"/>
              </a:rPr>
              <a:t>www.worldenergy.org/wp-content/uploads/2016/10/World-Energy-Scenarios-2016_Full-Report.pdf</a:t>
            </a:r>
            <a:endParaRPr lang="en-US" sz="1200" dirty="0" smtClean="0">
              <a:latin typeface="Merriweather" panose="020B0604020202020204" charset="0"/>
            </a:endParaRPr>
          </a:p>
          <a:p>
            <a:endParaRPr lang="en-US" sz="1200" dirty="0">
              <a:latin typeface="Merriweather" panose="020B060402020202020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34" y="1480066"/>
            <a:ext cx="5422366" cy="299157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800" y="1479115"/>
            <a:ext cx="5305107" cy="2992525"/>
          </a:xfrm>
          <a:prstGeom prst="rect">
            <a:avLst/>
          </a:prstGeom>
        </p:spPr>
      </p:pic>
      <p:sp>
        <p:nvSpPr>
          <p:cNvPr id="11" name="TextBox 10"/>
          <p:cNvSpPr txBox="1"/>
          <p:nvPr/>
        </p:nvSpPr>
        <p:spPr>
          <a:xfrm>
            <a:off x="6796839" y="4602797"/>
            <a:ext cx="3921399" cy="307777"/>
          </a:xfrm>
          <a:prstGeom prst="rect">
            <a:avLst/>
          </a:prstGeom>
          <a:noFill/>
        </p:spPr>
        <p:txBody>
          <a:bodyPr wrap="square" rtlCol="0">
            <a:spAutoFit/>
          </a:bodyPr>
          <a:lstStyle/>
          <a:p>
            <a:r>
              <a:rPr lang="en-US" dirty="0" smtClean="0">
                <a:latin typeface="Merriweather" panose="020B0604020202020204" charset="0"/>
              </a:rPr>
              <a:t>Figure [4]: Energy consumption Problem</a:t>
            </a:r>
            <a:endParaRPr lang="en-US" dirty="0">
              <a:latin typeface="Merriweather" panose="020B0604020202020204" charset="0"/>
            </a:endParaRPr>
          </a:p>
        </p:txBody>
      </p:sp>
      <p:sp>
        <p:nvSpPr>
          <p:cNvPr id="12" name="TextBox 11"/>
          <p:cNvSpPr txBox="1"/>
          <p:nvPr/>
        </p:nvSpPr>
        <p:spPr>
          <a:xfrm>
            <a:off x="1458604" y="4573692"/>
            <a:ext cx="4374198" cy="307777"/>
          </a:xfrm>
          <a:prstGeom prst="rect">
            <a:avLst/>
          </a:prstGeom>
          <a:noFill/>
        </p:spPr>
        <p:txBody>
          <a:bodyPr wrap="square" rtlCol="0">
            <a:spAutoFit/>
          </a:bodyPr>
          <a:lstStyle/>
          <a:p>
            <a:r>
              <a:rPr lang="en-US" dirty="0" smtClean="0">
                <a:latin typeface="Merriweather" panose="020B0604020202020204" charset="0"/>
              </a:rPr>
              <a:t>Figure [3]: Artificial Intelligence Development</a:t>
            </a:r>
            <a:endParaRPr lang="en-US" dirty="0">
              <a:latin typeface="Merriweather" panose="020B0604020202020204" charset="0"/>
            </a:endParaRPr>
          </a:p>
        </p:txBody>
      </p:sp>
      <p:sp>
        <p:nvSpPr>
          <p:cNvPr id="13" name="TextBox 12"/>
          <p:cNvSpPr txBox="1"/>
          <p:nvPr/>
        </p:nvSpPr>
        <p:spPr>
          <a:xfrm>
            <a:off x="680515" y="4910574"/>
            <a:ext cx="5600203" cy="738664"/>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Merriweather" panose="020B0604020202020204" charset="0"/>
              </a:rPr>
              <a:t>In </a:t>
            </a:r>
            <a:r>
              <a:rPr lang="en-US" dirty="0">
                <a:latin typeface="Merriweather" panose="020B0604020202020204" charset="0"/>
              </a:rPr>
              <a:t>recent years, </a:t>
            </a:r>
            <a:r>
              <a:rPr lang="en-US" b="1" dirty="0">
                <a:solidFill>
                  <a:srgbClr val="FF0000"/>
                </a:solidFill>
                <a:latin typeface="Merriweather" panose="020B0604020202020204" charset="0"/>
              </a:rPr>
              <a:t>the development of artificial intelligence</a:t>
            </a:r>
            <a:r>
              <a:rPr lang="en-US" dirty="0">
                <a:latin typeface="Merriweather" panose="020B0604020202020204" charset="0"/>
              </a:rPr>
              <a:t> opens up the opportunity to create </a:t>
            </a:r>
            <a:r>
              <a:rPr lang="en-US" b="1" dirty="0">
                <a:solidFill>
                  <a:srgbClr val="FF0000"/>
                </a:solidFill>
                <a:latin typeface="Merriweather" panose="020B0604020202020204" charset="0"/>
              </a:rPr>
              <a:t>more complex systems </a:t>
            </a:r>
            <a:r>
              <a:rPr lang="en-US" dirty="0">
                <a:latin typeface="Merriweather" panose="020B0604020202020204" charset="0"/>
              </a:rPr>
              <a:t>to </a:t>
            </a:r>
            <a:r>
              <a:rPr lang="en-US" b="1" dirty="0">
                <a:solidFill>
                  <a:srgbClr val="FF0000"/>
                </a:solidFill>
                <a:latin typeface="Merriweather" panose="020B0604020202020204" charset="0"/>
              </a:rPr>
              <a:t>bring people and robots closer together</a:t>
            </a:r>
            <a:r>
              <a:rPr lang="en-US" dirty="0">
                <a:latin typeface="Merriweather" panose="020B0604020202020204" charset="0"/>
              </a:rPr>
              <a:t>.</a:t>
            </a:r>
          </a:p>
        </p:txBody>
      </p:sp>
      <p:sp>
        <p:nvSpPr>
          <p:cNvPr id="14" name="TextBox 13"/>
          <p:cNvSpPr txBox="1"/>
          <p:nvPr/>
        </p:nvSpPr>
        <p:spPr>
          <a:xfrm>
            <a:off x="6280718" y="4907669"/>
            <a:ext cx="5600203" cy="11695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erriweather" panose="020B0604020202020204" charset="0"/>
              </a:rPr>
              <a:t>“</a:t>
            </a:r>
            <a:r>
              <a:rPr lang="en-US" b="1" dirty="0">
                <a:solidFill>
                  <a:srgbClr val="FF0000"/>
                </a:solidFill>
                <a:latin typeface="Merriweather" panose="020B0604020202020204" charset="0"/>
              </a:rPr>
              <a:t>The energy industry is facing </a:t>
            </a:r>
            <a:r>
              <a:rPr lang="en-US" b="1">
                <a:solidFill>
                  <a:srgbClr val="FF0000"/>
                </a:solidFill>
                <a:latin typeface="Merriweather" panose="020B0604020202020204" charset="0"/>
              </a:rPr>
              <a:t>decades </a:t>
            </a:r>
            <a:r>
              <a:rPr lang="en-US" b="1" smtClean="0">
                <a:solidFill>
                  <a:srgbClr val="FF0000"/>
                </a:solidFill>
                <a:latin typeface="Merriweather" panose="020B0604020202020204" charset="0"/>
              </a:rPr>
              <a:t>of transformation</a:t>
            </a:r>
            <a:r>
              <a:rPr lang="en-US" dirty="0" smtClean="0">
                <a:latin typeface="Merriweather" panose="020B0604020202020204" charset="0"/>
              </a:rPr>
              <a:t>”[5]. </a:t>
            </a:r>
            <a:r>
              <a:rPr lang="en-US" dirty="0">
                <a:latin typeface="Merriweather" panose="020B0604020202020204" charset="0"/>
              </a:rPr>
              <a:t>Yet the implications of the changes underway go far deeper. There are political, economic and social issues at stake, but it may also require each of us to make some</a:t>
            </a:r>
            <a:r>
              <a:rPr lang="en-US" b="1" dirty="0">
                <a:solidFill>
                  <a:srgbClr val="FF0000"/>
                </a:solidFill>
                <a:latin typeface="Merriweather" panose="020B0604020202020204" charset="0"/>
              </a:rPr>
              <a:t> fundamental shifts </a:t>
            </a:r>
            <a:r>
              <a:rPr lang="en-US" dirty="0">
                <a:latin typeface="Merriweather" panose="020B0604020202020204" charset="0"/>
              </a:rPr>
              <a:t>in our </a:t>
            </a:r>
            <a:r>
              <a:rPr lang="en-US" dirty="0" smtClean="0">
                <a:latin typeface="Merriweather" panose="020B0604020202020204" charset="0"/>
              </a:rPr>
              <a:t>behavior too.</a:t>
            </a:r>
            <a:endParaRPr lang="en-US" dirty="0">
              <a:latin typeface="Merriweather" panose="020B0604020202020204" charset="0"/>
            </a:endParaRPr>
          </a:p>
        </p:txBody>
      </p:sp>
    </p:spTree>
    <p:extLst>
      <p:ext uri="{BB962C8B-B14F-4D97-AF65-F5344CB8AC3E}">
        <p14:creationId xmlns:p14="http://schemas.microsoft.com/office/powerpoint/2010/main" val="35832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3334300" y="742400"/>
            <a:ext cx="5523600" cy="637200"/>
          </a:xfrm>
          <a:prstGeom prst="rect">
            <a:avLst/>
          </a:prstGeom>
        </p:spPr>
        <p:txBody>
          <a:bodyPr spcFirstLastPara="1" wrap="square" lIns="91425" tIns="91425" rIns="91425" bIns="91425" anchor="ctr" anchorCtr="0">
            <a:noAutofit/>
          </a:bodyPr>
          <a:lstStyle/>
          <a:p>
            <a:r>
              <a:rPr lang="en"/>
              <a:t>About this template</a:t>
            </a:r>
            <a:endParaRPr/>
          </a:p>
        </p:txBody>
      </p:sp>
      <p:sp>
        <p:nvSpPr>
          <p:cNvPr id="74" name="Google Shape;74;p13"/>
          <p:cNvSpPr txBox="1">
            <a:spLocks noGrp="1"/>
          </p:cNvSpPr>
          <p:nvPr>
            <p:ph type="title" idx="4294967295"/>
          </p:nvPr>
        </p:nvSpPr>
        <p:spPr>
          <a:xfrm>
            <a:off x="3055435" y="743350"/>
            <a:ext cx="6133170" cy="637200"/>
          </a:xfrm>
          <a:prstGeom prst="rect">
            <a:avLst/>
          </a:prstGeom>
        </p:spPr>
        <p:txBody>
          <a:bodyPr spcFirstLastPara="1" wrap="square" lIns="91425" tIns="91425" rIns="91425" bIns="91425" anchor="ctr" anchorCtr="0">
            <a:noAutofit/>
          </a:bodyPr>
          <a:lstStyle/>
          <a:p>
            <a:r>
              <a:rPr lang="en" sz="4000" dirty="0" smtClean="0"/>
              <a:t>Problem Definition</a:t>
            </a:r>
            <a:endParaRPr sz="4000" dirty="0"/>
          </a:p>
        </p:txBody>
      </p:sp>
      <p:sp>
        <p:nvSpPr>
          <p:cNvPr id="78" name="Google Shape;78;p13"/>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cxnSp>
        <p:nvCxnSpPr>
          <p:cNvPr id="5" name="Straight Connector 4"/>
          <p:cNvCxnSpPr/>
          <p:nvPr/>
        </p:nvCxnSpPr>
        <p:spPr>
          <a:xfrm>
            <a:off x="925551" y="5954751"/>
            <a:ext cx="2943922"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25550" y="6005660"/>
            <a:ext cx="10325349" cy="1046440"/>
          </a:xfrm>
          <a:prstGeom prst="rect">
            <a:avLst/>
          </a:prstGeom>
          <a:noFill/>
        </p:spPr>
        <p:txBody>
          <a:bodyPr wrap="square" rtlCol="0">
            <a:spAutoFit/>
          </a:bodyPr>
          <a:lstStyle/>
          <a:p>
            <a:r>
              <a:rPr lang="en-US" sz="1200" dirty="0">
                <a:latin typeface="Merriweather" panose="020B0604020202020204" charset="0"/>
              </a:rPr>
              <a:t>Source: </a:t>
            </a:r>
            <a:r>
              <a:rPr lang="en-US" sz="1200" dirty="0" smtClean="0">
                <a:latin typeface="Merriweather" panose="020B0604020202020204" charset="0"/>
              </a:rPr>
              <a:t>	[6]: </a:t>
            </a:r>
            <a:r>
              <a:rPr lang="en-US" sz="1200" dirty="0">
                <a:latin typeface="Merriweather" panose="020B0604020202020204" charset="0"/>
              </a:rPr>
              <a:t>Xilinx FPGA Power, </a:t>
            </a:r>
            <a:r>
              <a:rPr lang="en-US" sz="1200" i="1" dirty="0">
                <a:latin typeface="Merriweather" panose="020B0604020202020204" charset="0"/>
                <a:hlinkClick r:id="rId3"/>
              </a:rPr>
              <a:t>https://</a:t>
            </a:r>
            <a:r>
              <a:rPr lang="en-US" sz="1200" i="1" dirty="0" smtClean="0">
                <a:latin typeface="Merriweather" panose="020B0604020202020204" charset="0"/>
                <a:hlinkClick r:id="rId3"/>
              </a:rPr>
              <a:t>www.renesas.com/us/en/solutions/key-technology/fpga-power-solutions/fpga-power-xilinx.html</a:t>
            </a:r>
            <a:endParaRPr lang="en-US" sz="1200" i="1" dirty="0" smtClean="0">
              <a:latin typeface="Merriweather" panose="020B0604020202020204" charset="0"/>
            </a:endParaRPr>
          </a:p>
          <a:p>
            <a:r>
              <a:rPr lang="en-US" sz="1200" i="1" dirty="0">
                <a:latin typeface="Merriweather" panose="020B0604020202020204" charset="0"/>
              </a:rPr>
              <a:t>	</a:t>
            </a:r>
            <a:r>
              <a:rPr lang="en-US" sz="1200" dirty="0" smtClean="0">
                <a:latin typeface="Merriweather" panose="020B0604020202020204" charset="0"/>
              </a:rPr>
              <a:t>[7]: </a:t>
            </a:r>
            <a:r>
              <a:rPr lang="en-US" sz="1200" dirty="0" err="1" smtClean="0">
                <a:latin typeface="Merriweather" panose="020B0604020202020204" charset="0"/>
              </a:rPr>
              <a:t>Wonlai</a:t>
            </a:r>
            <a:r>
              <a:rPr lang="en-US" sz="1200" dirty="0" smtClean="0">
                <a:latin typeface="Merriweather" panose="020B0604020202020204" charset="0"/>
              </a:rPr>
              <a:t> Zhao, </a:t>
            </a:r>
            <a:r>
              <a:rPr lang="en-US" sz="1200" dirty="0" err="1" smtClean="0">
                <a:latin typeface="Merriweather" panose="020B0604020202020204" charset="0"/>
              </a:rPr>
              <a:t>Haohuan</a:t>
            </a:r>
            <a:r>
              <a:rPr lang="en-US" sz="1200" dirty="0" smtClean="0">
                <a:latin typeface="Merriweather" panose="020B0604020202020204" charset="0"/>
              </a:rPr>
              <a:t> Fu, Wayne </a:t>
            </a:r>
            <a:r>
              <a:rPr lang="en-US" sz="1200" dirty="0" err="1" smtClean="0">
                <a:latin typeface="Merriweather" panose="020B0604020202020204" charset="0"/>
              </a:rPr>
              <a:t>Luk</a:t>
            </a:r>
            <a:r>
              <a:rPr lang="en-US" sz="1200" dirty="0" smtClean="0">
                <a:latin typeface="Merriweather" panose="020B0604020202020204" charset="0"/>
              </a:rPr>
              <a:t>, “F-CNN: An FPGA-based framework for training Convolutional Neural Network” 2016, IEEE 27</a:t>
            </a:r>
            <a:r>
              <a:rPr lang="en-US" sz="1200" baseline="30000" dirty="0" smtClean="0">
                <a:latin typeface="Merriweather" panose="020B0604020202020204" charset="0"/>
              </a:rPr>
              <a:t>th</a:t>
            </a:r>
            <a:r>
              <a:rPr lang="en-US" sz="1200" dirty="0" smtClean="0">
                <a:latin typeface="Merriweather" panose="020B0604020202020204" charset="0"/>
              </a:rPr>
              <a:t> International Conference on Application-specific System, Architecture and Processors (ASAP) </a:t>
            </a:r>
            <a:endParaRPr lang="en-US" sz="1200" i="1" dirty="0" smtClean="0">
              <a:latin typeface="Merriweather" panose="020B0604020202020204" charset="0"/>
            </a:endParaRPr>
          </a:p>
          <a:p>
            <a:endParaRPr lang="en-US" i="1" dirty="0">
              <a:latin typeface="Merriweather" panose="020B0604020202020204" charset="0"/>
            </a:endParaRPr>
          </a:p>
        </p:txBody>
      </p:sp>
      <p:graphicFrame>
        <p:nvGraphicFramePr>
          <p:cNvPr id="10" name="Google Shape;175;p24"/>
          <p:cNvGraphicFramePr/>
          <p:nvPr>
            <p:extLst>
              <p:ext uri="{D42A27DB-BD31-4B8C-83A1-F6EECF244321}">
                <p14:modId xmlns:p14="http://schemas.microsoft.com/office/powerpoint/2010/main" val="1126456934"/>
              </p:ext>
            </p:extLst>
          </p:nvPr>
        </p:nvGraphicFramePr>
        <p:xfrm>
          <a:off x="5821649" y="2013177"/>
          <a:ext cx="5050789" cy="2366643"/>
        </p:xfrm>
        <a:graphic>
          <a:graphicData uri="http://schemas.openxmlformats.org/drawingml/2006/table">
            <a:tbl>
              <a:tblPr>
                <a:noFill/>
                <a:tableStyleId>{25C08D68-3A62-468E-9AAE-051DCD6B7E6D}</a:tableStyleId>
              </a:tblPr>
              <a:tblGrid>
                <a:gridCol w="2419102">
                  <a:extLst>
                    <a:ext uri="{9D8B030D-6E8A-4147-A177-3AD203B41FA5}">
                      <a16:colId xmlns:a16="http://schemas.microsoft.com/office/drawing/2014/main" val="20000"/>
                    </a:ext>
                  </a:extLst>
                </a:gridCol>
                <a:gridCol w="1706756">
                  <a:extLst>
                    <a:ext uri="{9D8B030D-6E8A-4147-A177-3AD203B41FA5}">
                      <a16:colId xmlns:a16="http://schemas.microsoft.com/office/drawing/2014/main" val="20001"/>
                    </a:ext>
                  </a:extLst>
                </a:gridCol>
                <a:gridCol w="924931">
                  <a:extLst>
                    <a:ext uri="{9D8B030D-6E8A-4147-A177-3AD203B41FA5}">
                      <a16:colId xmlns:a16="http://schemas.microsoft.com/office/drawing/2014/main" val="20002"/>
                    </a:ext>
                  </a:extLst>
                </a:gridCol>
              </a:tblGrid>
              <a:tr h="788881">
                <a:tc>
                  <a:txBody>
                    <a:bodyPr/>
                    <a:lstStyle/>
                    <a:p>
                      <a:pPr marL="0" lvl="0" indent="0" algn="ctr" rtl="0">
                        <a:spcBef>
                          <a:spcPts val="0"/>
                        </a:spcBef>
                        <a:spcAft>
                          <a:spcPts val="0"/>
                        </a:spcAft>
                        <a:buNone/>
                      </a:pPr>
                      <a:r>
                        <a:rPr lang="en-US" dirty="0" smtClean="0">
                          <a:solidFill>
                            <a:srgbClr val="222222"/>
                          </a:solidFill>
                          <a:latin typeface="Merriweather"/>
                          <a:ea typeface="Merriweather"/>
                          <a:cs typeface="Merriweather"/>
                          <a:sym typeface="Merriweather"/>
                        </a:rPr>
                        <a:t>Table [7]</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dirty="0" smtClean="0">
                          <a:solidFill>
                            <a:srgbClr val="222222"/>
                          </a:solidFill>
                          <a:latin typeface="Merriweather"/>
                          <a:ea typeface="Merriweather"/>
                          <a:cs typeface="Merriweather"/>
                          <a:sym typeface="Merriweather"/>
                        </a:rPr>
                        <a:t>GPU</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dirty="0" smtClean="0">
                          <a:solidFill>
                            <a:srgbClr val="222222"/>
                          </a:solidFill>
                          <a:latin typeface="Merriweather"/>
                          <a:ea typeface="Merriweather"/>
                          <a:cs typeface="Merriweather"/>
                          <a:sym typeface="Merriweather"/>
                        </a:rPr>
                        <a:t>FPGA</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788881">
                <a:tc>
                  <a:txBody>
                    <a:bodyPr/>
                    <a:lstStyle/>
                    <a:p>
                      <a:pPr marL="0" lvl="0" indent="0" algn="r" rtl="0">
                        <a:spcBef>
                          <a:spcPts val="0"/>
                        </a:spcBef>
                        <a:spcAft>
                          <a:spcPts val="0"/>
                        </a:spcAft>
                        <a:buNone/>
                      </a:pPr>
                      <a:r>
                        <a:rPr lang="en" dirty="0" smtClean="0">
                          <a:solidFill>
                            <a:srgbClr val="222222"/>
                          </a:solidFill>
                          <a:latin typeface="Merriweather"/>
                          <a:ea typeface="Merriweather"/>
                          <a:cs typeface="Merriweather"/>
                          <a:sym typeface="Merriweather"/>
                        </a:rPr>
                        <a:t>Execution</a:t>
                      </a:r>
                      <a:r>
                        <a:rPr lang="en" baseline="0" dirty="0" smtClean="0">
                          <a:solidFill>
                            <a:srgbClr val="222222"/>
                          </a:solidFill>
                          <a:latin typeface="Merriweather"/>
                          <a:ea typeface="Merriweather"/>
                          <a:cs typeface="Merriweather"/>
                          <a:sym typeface="Merriweather"/>
                        </a:rPr>
                        <a:t> Time (s)</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18.7</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smtClean="0">
                          <a:solidFill>
                            <a:srgbClr val="222222"/>
                          </a:solidFill>
                          <a:latin typeface="Raleway"/>
                          <a:ea typeface="Raleway"/>
                          <a:cs typeface="Raleway"/>
                          <a:sym typeface="Raleway"/>
                        </a:rPr>
                        <a:t>21.4</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88881">
                <a:tc>
                  <a:txBody>
                    <a:bodyPr/>
                    <a:lstStyle/>
                    <a:p>
                      <a:pPr marL="0" lvl="0" indent="0" algn="r" rtl="0">
                        <a:spcBef>
                          <a:spcPts val="0"/>
                        </a:spcBef>
                        <a:spcAft>
                          <a:spcPts val="0"/>
                        </a:spcAft>
                        <a:buNone/>
                      </a:pPr>
                      <a:r>
                        <a:rPr lang="en" dirty="0" smtClean="0">
                          <a:solidFill>
                            <a:srgbClr val="222222"/>
                          </a:solidFill>
                          <a:latin typeface="Merriweather"/>
                          <a:ea typeface="Merriweather"/>
                          <a:cs typeface="Merriweather"/>
                          <a:sym typeface="Merriweather"/>
                        </a:rPr>
                        <a:t>Power</a:t>
                      </a:r>
                      <a:r>
                        <a:rPr lang="en" baseline="0" dirty="0" smtClean="0">
                          <a:solidFill>
                            <a:srgbClr val="222222"/>
                          </a:solidFill>
                          <a:latin typeface="Merriweather"/>
                          <a:ea typeface="Merriweather"/>
                          <a:cs typeface="Merriweather"/>
                          <a:sym typeface="Merriweather"/>
                        </a:rPr>
                        <a:t> Consumption (W)</a:t>
                      </a:r>
                      <a:endParaRPr dirty="0">
                        <a:solidFill>
                          <a:srgbClr val="222222"/>
                        </a:solidFill>
                        <a:latin typeface="Merriweather"/>
                        <a:ea typeface="Merriweather"/>
                        <a:cs typeface="Merriweather"/>
                        <a:sym typeface="Merriweathe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22222"/>
                          </a:solidFill>
                          <a:latin typeface="Raleway"/>
                          <a:ea typeface="Raleway"/>
                          <a:cs typeface="Raleway"/>
                          <a:sym typeface="Raleway"/>
                        </a:rPr>
                        <a:t>30</a:t>
                      </a:r>
                      <a:endParaRPr sz="2400" b="1">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a:solidFill>
                            <a:srgbClr val="222222"/>
                          </a:solidFill>
                          <a:latin typeface="Raleway"/>
                          <a:ea typeface="Raleway"/>
                          <a:cs typeface="Raleway"/>
                          <a:sym typeface="Raleway"/>
                        </a:rPr>
                        <a:t>15</a:t>
                      </a:r>
                      <a:endParaRPr sz="2400" b="1" dirty="0">
                        <a:solidFill>
                          <a:srgbClr val="222222"/>
                        </a:solidFill>
                        <a:latin typeface="Raleway"/>
                        <a:ea typeface="Raleway"/>
                        <a:cs typeface="Raleway"/>
                        <a:sym typeface="Raleway"/>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 b="1553"/>
          <a:stretch/>
        </p:blipFill>
        <p:spPr>
          <a:xfrm>
            <a:off x="1304350" y="2013177"/>
            <a:ext cx="4059899" cy="2366643"/>
          </a:xfrm>
          <a:prstGeom prst="rect">
            <a:avLst/>
          </a:prstGeom>
        </p:spPr>
      </p:pic>
      <p:sp>
        <p:nvSpPr>
          <p:cNvPr id="3" name="TextBox 2"/>
          <p:cNvSpPr txBox="1"/>
          <p:nvPr/>
        </p:nvSpPr>
        <p:spPr>
          <a:xfrm>
            <a:off x="1890216" y="4545046"/>
            <a:ext cx="2888165" cy="307777"/>
          </a:xfrm>
          <a:prstGeom prst="rect">
            <a:avLst/>
          </a:prstGeom>
          <a:noFill/>
        </p:spPr>
        <p:txBody>
          <a:bodyPr wrap="square" rtlCol="0">
            <a:spAutoFit/>
          </a:bodyPr>
          <a:lstStyle/>
          <a:p>
            <a:r>
              <a:rPr lang="en-US" dirty="0" smtClean="0">
                <a:latin typeface="Merriweather" panose="020B0604020202020204" charset="0"/>
              </a:rPr>
              <a:t>Figure [6] FPGA acceleration</a:t>
            </a:r>
            <a:endParaRPr lang="en-US" dirty="0">
              <a:latin typeface="Merriweather" panose="020B0604020202020204" charset="0"/>
            </a:endParaRPr>
          </a:p>
        </p:txBody>
      </p:sp>
      <p:sp>
        <p:nvSpPr>
          <p:cNvPr id="13" name="Google Shape;108;p17"/>
          <p:cNvSpPr txBox="1">
            <a:spLocks noGrp="1"/>
          </p:cNvSpPr>
          <p:nvPr>
            <p:ph type="body" idx="1"/>
          </p:nvPr>
        </p:nvSpPr>
        <p:spPr>
          <a:xfrm>
            <a:off x="1314498" y="4962149"/>
            <a:ext cx="9714058" cy="883276"/>
          </a:xfrm>
          <a:prstGeom prst="rect">
            <a:avLst/>
          </a:prstGeom>
        </p:spPr>
        <p:txBody>
          <a:bodyPr spcFirstLastPara="1" wrap="square" lIns="91425" tIns="91425" rIns="91425" bIns="91425" anchor="t" anchorCtr="0">
            <a:noAutofit/>
          </a:bodyPr>
          <a:lstStyle/>
          <a:p>
            <a:pPr>
              <a:spcBef>
                <a:spcPts val="0"/>
              </a:spcBef>
            </a:pPr>
            <a:r>
              <a:rPr lang="en-US" sz="2000" dirty="0" smtClean="0"/>
              <a:t>Furthermore, reduced data precision allows FPGA to reach performance in range of </a:t>
            </a:r>
            <a:r>
              <a:rPr lang="en-US" sz="2000" b="1" dirty="0" err="1" smtClean="0"/>
              <a:t>Tera</a:t>
            </a:r>
            <a:r>
              <a:rPr lang="en-US" sz="2000" b="1" dirty="0" smtClean="0"/>
              <a:t>-Operations per second</a:t>
            </a:r>
            <a:endParaRPr lang="en-US" sz="2000" dirty="0"/>
          </a:p>
        </p:txBody>
      </p:sp>
    </p:spTree>
    <p:extLst>
      <p:ext uri="{BB962C8B-B14F-4D97-AF65-F5344CB8AC3E}">
        <p14:creationId xmlns:p14="http://schemas.microsoft.com/office/powerpoint/2010/main" val="91898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ctrTitle" idx="4294967295"/>
          </p:nvPr>
        </p:nvSpPr>
        <p:spPr>
          <a:xfrm>
            <a:off x="1778913" y="3518087"/>
            <a:ext cx="9114326" cy="1546500"/>
          </a:xfrm>
          <a:prstGeom prst="rect">
            <a:avLst/>
          </a:prstGeom>
          <a:noFill/>
        </p:spPr>
        <p:txBody>
          <a:bodyPr spcFirstLastPara="1" wrap="square" lIns="91425" tIns="91425" rIns="91425" bIns="91425" anchor="ctr" anchorCtr="0">
            <a:noAutofit/>
          </a:bodyPr>
          <a:lstStyle/>
          <a:p>
            <a:r>
              <a:rPr lang="en" sz="6000" b="1" dirty="0" smtClean="0">
                <a:solidFill>
                  <a:srgbClr val="222222"/>
                </a:solidFill>
                <a:latin typeface="Raleway"/>
                <a:ea typeface="Raleway"/>
                <a:cs typeface="Raleway"/>
                <a:sym typeface="Raleway"/>
              </a:rPr>
              <a:t>Model Implementation</a:t>
            </a:r>
            <a:endParaRPr sz="6000" b="1" dirty="0">
              <a:solidFill>
                <a:srgbClr val="222222"/>
              </a:solidFill>
              <a:latin typeface="Raleway"/>
              <a:ea typeface="Raleway"/>
              <a:cs typeface="Raleway"/>
              <a:sym typeface="Raleway"/>
            </a:endParaRPr>
          </a:p>
        </p:txBody>
      </p:sp>
      <p:sp>
        <p:nvSpPr>
          <p:cNvPr id="116" name="Google Shape;116;p18"/>
          <p:cNvSpPr/>
          <p:nvPr/>
        </p:nvSpPr>
        <p:spPr>
          <a:xfrm>
            <a:off x="4649100" y="259400"/>
            <a:ext cx="2893800" cy="2893800"/>
          </a:xfrm>
          <a:prstGeom prst="diamond">
            <a:avLst/>
          </a:prstGeom>
          <a:solidFill>
            <a:srgbClr val="222222"/>
          </a:solidFill>
          <a:ln w="38100"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7" name="Google Shape;117;p18"/>
          <p:cNvGrpSpPr/>
          <p:nvPr/>
        </p:nvGrpSpPr>
        <p:grpSpPr>
          <a:xfrm>
            <a:off x="5652476" y="1233758"/>
            <a:ext cx="887048" cy="945101"/>
            <a:chOff x="5970800" y="1619250"/>
            <a:chExt cx="428650" cy="456725"/>
          </a:xfrm>
        </p:grpSpPr>
        <p:sp>
          <p:nvSpPr>
            <p:cNvPr id="118" name="Google Shape;118;p1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19" name="Google Shape;119;p1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0" name="Google Shape;120;p1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1" name="Google Shape;121;p1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endParaRPr/>
            </a:p>
          </p:txBody>
        </p:sp>
        <p:sp>
          <p:nvSpPr>
            <p:cNvPr id="122" name="Google Shape;122;p1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endParaRPr/>
            </a:p>
          </p:txBody>
        </p:sp>
      </p:grpSp>
      <p:sp>
        <p:nvSpPr>
          <p:cNvPr id="123" name="Google Shape;123;p18"/>
          <p:cNvSpPr txBox="1">
            <a:spLocks noGrp="1"/>
          </p:cNvSpPr>
          <p:nvPr>
            <p:ph type="sldNum" idx="12"/>
          </p:nvPr>
        </p:nvSpPr>
        <p:spPr>
          <a:xfrm>
            <a:off x="5821650" y="6454599"/>
            <a:ext cx="548700" cy="4035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3113317041"/>
      </p:ext>
    </p:extLst>
  </p:cSld>
  <p:clrMapOvr>
    <a:masterClrMapping/>
  </p:clrMapOvr>
</p:sld>
</file>

<file path=ppt/theme/theme1.xml><?xml version="1.0" encoding="utf-8"?>
<a:theme xmlns:a="http://schemas.openxmlformats.org/drawingml/2006/main" name="Othell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1230</TotalTime>
  <Words>4648</Words>
  <Application>Microsoft Office PowerPoint</Application>
  <PresentationFormat>Widescreen</PresentationFormat>
  <Paragraphs>640</Paragraphs>
  <Slides>69</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Malgun Gothic</vt:lpstr>
      <vt:lpstr>Wingdings</vt:lpstr>
      <vt:lpstr>Arial</vt:lpstr>
      <vt:lpstr>Merriweather</vt:lpstr>
      <vt:lpstr>Raleway</vt:lpstr>
      <vt:lpstr>Othello template</vt:lpstr>
      <vt:lpstr>FPGA platform applied for facial expression recognition using CNNs </vt:lpstr>
      <vt:lpstr>Content</vt:lpstr>
      <vt:lpstr>Abstract</vt:lpstr>
      <vt:lpstr>About this template</vt:lpstr>
      <vt:lpstr>Problem Definition</vt:lpstr>
      <vt:lpstr>About this template</vt:lpstr>
      <vt:lpstr>About this template</vt:lpstr>
      <vt:lpstr>About this template</vt:lpstr>
      <vt:lpstr>Model Implementation</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Hardware Design</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Implement Result</vt:lpstr>
      <vt:lpstr>About this template</vt:lpstr>
      <vt:lpstr>About this template</vt:lpstr>
      <vt:lpstr>Conclusion</vt:lpstr>
      <vt:lpstr>About this template</vt:lpstr>
      <vt:lpstr>About this template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Sy Nguyen</cp:lastModifiedBy>
  <cp:revision>237</cp:revision>
  <dcterms:modified xsi:type="dcterms:W3CDTF">2019-06-20T08:18:15Z</dcterms:modified>
</cp:coreProperties>
</file>